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Lst>
  <p:sldSz cy="5143500" cx="9144000"/>
  <p:notesSz cx="6858000" cy="9144000"/>
  <p:embeddedFontLst>
    <p:embeddedFont>
      <p:font typeface="EB Garamond"/>
      <p:regular r:id="rId15"/>
      <p:bold r:id="rId16"/>
      <p:italic r:id="rId17"/>
      <p:boldItalic r:id="rId18"/>
    </p:embeddedFont>
    <p:embeddedFont>
      <p:font typeface="Pacifico"/>
      <p:regular r:id="rId19"/>
    </p:embeddedFont>
    <p:embeddedFont>
      <p:font typeface="Old Standard TT"/>
      <p:regular r:id="rId20"/>
      <p:bold r:id="rId21"/>
      <p: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ldStandardTT-regular.fntdata"/><Relationship Id="rId11" Type="http://schemas.openxmlformats.org/officeDocument/2006/relationships/slide" Target="slides/slide5.xml"/><Relationship Id="rId22" Type="http://schemas.openxmlformats.org/officeDocument/2006/relationships/font" Target="fonts/OldStandardTT-italic.fntdata"/><Relationship Id="rId10" Type="http://schemas.openxmlformats.org/officeDocument/2006/relationships/slide" Target="slides/slide4.xml"/><Relationship Id="rId21" Type="http://schemas.openxmlformats.org/officeDocument/2006/relationships/font" Target="fonts/OldStandardTT-bold.fntdata"/><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EBGaramond-regular.fntdata"/><Relationship Id="rId14" Type="http://schemas.openxmlformats.org/officeDocument/2006/relationships/slide" Target="slides/slide8.xml"/><Relationship Id="rId17" Type="http://schemas.openxmlformats.org/officeDocument/2006/relationships/font" Target="fonts/EBGaramond-italic.fntdata"/><Relationship Id="rId16" Type="http://schemas.openxmlformats.org/officeDocument/2006/relationships/font" Target="fonts/EBGaramond-bold.fntdata"/><Relationship Id="rId5" Type="http://schemas.openxmlformats.org/officeDocument/2006/relationships/slideMaster" Target="slideMasters/slideMaster2.xml"/><Relationship Id="rId19" Type="http://schemas.openxmlformats.org/officeDocument/2006/relationships/font" Target="fonts/Pacifico-regular.fntdata"/><Relationship Id="rId6" Type="http://schemas.openxmlformats.org/officeDocument/2006/relationships/notesMaster" Target="notesMasters/notesMaster1.xml"/><Relationship Id="rId18" Type="http://schemas.openxmlformats.org/officeDocument/2006/relationships/font" Target="fonts/EBGaramond-bold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png>
</file>

<file path=ppt/media/image2.png>
</file>

<file path=ppt/media/image3.gif>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d910811fd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d910811fd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 off names, add tagline (8 words or less that </a:t>
            </a:r>
            <a:r>
              <a:rPr lang="en"/>
              <a:t>explains what we’re doing)</a:t>
            </a:r>
            <a:endParaRPr/>
          </a:p>
          <a:p>
            <a:pPr indent="0" lvl="0" marL="0" rtl="0" algn="l">
              <a:spcBef>
                <a:spcPts val="0"/>
              </a:spcBef>
              <a:spcAft>
                <a:spcPts val="0"/>
              </a:spcAft>
              <a:buNone/>
            </a:pPr>
            <a:r>
              <a:rPr lang="en"/>
              <a:t>Why is the USGS using us</a:t>
            </a:r>
            <a:endParaRPr/>
          </a:p>
          <a:p>
            <a:pPr indent="0" lvl="0" marL="0" rtl="0" algn="l">
              <a:spcBef>
                <a:spcPts val="0"/>
              </a:spcBef>
              <a:spcAft>
                <a:spcPts val="0"/>
              </a:spcAft>
              <a:buNone/>
            </a:pPr>
            <a:r>
              <a:rPr lang="en"/>
              <a:t>Include UAV, drone word</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b68c53532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 we will be taking a look at drones and how they are used a research tools.</a:t>
            </a:r>
            <a:endParaRPr/>
          </a:p>
          <a:p>
            <a:pPr indent="0" lvl="0" marL="0" rtl="0" algn="l">
              <a:spcBef>
                <a:spcPts val="0"/>
              </a:spcBef>
              <a:spcAft>
                <a:spcPts val="0"/>
              </a:spcAft>
              <a:buNone/>
            </a:pPr>
            <a:r>
              <a:rPr lang="en"/>
              <a:t>Drones are used as research tools for a variety of reasons.</a:t>
            </a:r>
            <a:endParaRPr/>
          </a:p>
          <a:p>
            <a:pPr indent="0" lvl="0" marL="0" rtl="0" algn="l">
              <a:spcBef>
                <a:spcPts val="0"/>
              </a:spcBef>
              <a:spcAft>
                <a:spcPts val="0"/>
              </a:spcAft>
              <a:buNone/>
            </a:pPr>
            <a:r>
              <a:rPr lang="en"/>
              <a:t>First with a speeds far faster than what a person can achieve </a:t>
            </a:r>
            <a:endParaRPr/>
          </a:p>
          <a:p>
            <a:pPr indent="0" lvl="0" marL="0" rtl="0" algn="l">
              <a:spcBef>
                <a:spcPts val="0"/>
              </a:spcBef>
              <a:spcAft>
                <a:spcPts val="0"/>
              </a:spcAft>
              <a:buNone/>
            </a:pPr>
            <a:r>
              <a:rPr lang="en"/>
              <a:t>Their small size and maneuverability allows for use in areas that standard aircraft cannot reach. </a:t>
            </a:r>
            <a:endParaRPr/>
          </a:p>
          <a:p>
            <a:pPr indent="0" lvl="0" marL="0" rtl="0" algn="l">
              <a:spcBef>
                <a:spcPts val="0"/>
              </a:spcBef>
              <a:spcAft>
                <a:spcPts val="0"/>
              </a:spcAft>
              <a:buNone/>
            </a:pPr>
            <a:r>
              <a:rPr lang="en"/>
              <a:t>They also have safety benefits as they can also be used in areas that could be hazardous for people. </a:t>
            </a:r>
            <a:endParaRPr/>
          </a:p>
          <a:p>
            <a:pPr indent="0" lvl="0" marL="0" rtl="0" algn="l">
              <a:spcBef>
                <a:spcPts val="0"/>
              </a:spcBef>
              <a:spcAft>
                <a:spcPts val="0"/>
              </a:spcAft>
              <a:buNone/>
            </a:pPr>
            <a:r>
              <a:rPr lang="en"/>
              <a:t>Lastly drones have the benefit of customization as almost any relevant sensor can be attached for a given task</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Selling ourselves short by limiting ourselves only as research tools</a:t>
            </a:r>
            <a:endParaRPr/>
          </a:p>
          <a:p>
            <a:pPr indent="0" lvl="0" marL="0" rtl="0" algn="l">
              <a:spcBef>
                <a:spcPts val="0"/>
              </a:spcBef>
              <a:spcAft>
                <a:spcPts val="0"/>
              </a:spcAft>
              <a:buNone/>
            </a:pPr>
            <a:r>
              <a:rPr lang="en"/>
              <a:t>_______________________________________________________</a:t>
            </a:r>
            <a:endParaRPr/>
          </a:p>
          <a:p>
            <a:pPr indent="0" lvl="0" marL="0" rtl="0" algn="l">
              <a:spcBef>
                <a:spcPts val="0"/>
              </a:spcBef>
              <a:spcAft>
                <a:spcPts val="0"/>
              </a:spcAft>
              <a:buNone/>
            </a:pPr>
            <a:r>
              <a:rPr lang="en"/>
              <a:t>Today we will be taking a closer look at drone</a:t>
            </a:r>
            <a:endParaRPr/>
          </a:p>
          <a:p>
            <a:pPr indent="0" lvl="0" marL="0" rtl="0" algn="l">
              <a:spcBef>
                <a:spcPts val="0"/>
              </a:spcBef>
              <a:spcAft>
                <a:spcPts val="0"/>
              </a:spcAft>
              <a:buNone/>
            </a:pPr>
            <a:r>
              <a:rPr lang="en"/>
              <a:t>Nowadays drones are used everywhere from </a:t>
            </a:r>
            <a:r>
              <a:rPr lang="en"/>
              <a:t>racing, to research, to hobbyist photography people love drones</a:t>
            </a:r>
            <a:endParaRPr/>
          </a:p>
          <a:p>
            <a:pPr indent="0" lvl="0" marL="0" rtl="0" algn="l">
              <a:spcBef>
                <a:spcPts val="0"/>
              </a:spcBef>
              <a:spcAft>
                <a:spcPts val="0"/>
              </a:spcAft>
              <a:buNone/>
            </a:pPr>
            <a:r>
              <a:rPr lang="en"/>
              <a:t>And whats not to love with their small size and high speeds the maneuverability allows them to be used in areas traditional aircraft cannot such as in urban centers or close to the ground</a:t>
            </a:r>
            <a:endParaRPr/>
          </a:p>
          <a:p>
            <a:pPr indent="0" lvl="0" marL="0" rtl="0" algn="l">
              <a:spcBef>
                <a:spcPts val="0"/>
              </a:spcBef>
              <a:spcAft>
                <a:spcPts val="0"/>
              </a:spcAft>
              <a:buNone/>
            </a:pPr>
            <a:r>
              <a:rPr lang="en"/>
              <a:t>Their remote use also allows them to be used in dangerous environments that would  pose potential safety risks to people in  piloted vehicles</a:t>
            </a:r>
            <a:endParaRPr/>
          </a:p>
          <a:p>
            <a:pPr indent="0" lvl="0" marL="0" rtl="0" algn="l">
              <a:spcBef>
                <a:spcPts val="0"/>
              </a:spcBef>
              <a:spcAft>
                <a:spcPts val="0"/>
              </a:spcAft>
              <a:buNone/>
            </a:pPr>
            <a:r>
              <a:rPr lang="en"/>
              <a:t>Lastly drones can be outfitted with any given sensor or nothing at all to fit whatever the users desires making them a tool loved by everyone.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0" name="Google Shape;140;gb68c53532c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daea5da3a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Drones however are not without their problems</a:t>
            </a:r>
            <a:endParaRPr>
              <a:solidFill>
                <a:schemeClr val="dk1"/>
              </a:solidFill>
            </a:endParaRPr>
          </a:p>
          <a:p>
            <a:pPr indent="0" lvl="0" marL="0" rtl="0" algn="l">
              <a:spcBef>
                <a:spcPts val="0"/>
              </a:spcBef>
              <a:spcAft>
                <a:spcPts val="0"/>
              </a:spcAft>
              <a:buNone/>
            </a:pPr>
            <a:r>
              <a:rPr lang="en">
                <a:solidFill>
                  <a:schemeClr val="dk1"/>
                </a:solidFill>
              </a:rPr>
              <a:t>First drones with payloads are quite heavy and have to spend a majority of their power just holding themselves in the air</a:t>
            </a:r>
            <a:endParaRPr>
              <a:solidFill>
                <a:schemeClr val="dk1"/>
              </a:solidFill>
            </a:endParaRPr>
          </a:p>
          <a:p>
            <a:pPr indent="0" lvl="0" marL="0" rtl="0" algn="l">
              <a:spcBef>
                <a:spcPts val="0"/>
              </a:spcBef>
              <a:spcAft>
                <a:spcPts val="0"/>
              </a:spcAft>
              <a:buNone/>
            </a:pPr>
            <a:r>
              <a:rPr lang="en">
                <a:solidFill>
                  <a:schemeClr val="dk1"/>
                </a:solidFill>
              </a:rPr>
              <a:t>Secondly the large use of the drones motors creates magnetic interference that will affect the quality of collected data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Although there are solutions to these problems they are far too expensive for what they offer.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Need some data, add a graph to help people visualize problem (before vs after, data like people idling by, work efficiency)</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__________________________</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Drones however are not without their problems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With their motors spending so much energy holding their system flight times are cut short. This can be seen in the figure which shows that even with no payload the flight time of the DJI matrice 600 pro only reaches a maximum of </a:t>
            </a:r>
            <a:r>
              <a:rPr lang="en">
                <a:solidFill>
                  <a:schemeClr val="dk1"/>
                </a:solidFill>
              </a:rPr>
              <a:t>35 min This can decrease down to only 15 min once a payload is added</a:t>
            </a:r>
            <a:r>
              <a:rPr lang="en">
                <a:solidFill>
                  <a:schemeClr val="dk1"/>
                </a:solidFill>
              </a:rPr>
              <a:t>. The high power use of the motors also generates a large magnetic </a:t>
            </a:r>
            <a:r>
              <a:rPr lang="en">
                <a:solidFill>
                  <a:schemeClr val="dk1"/>
                </a:solidFill>
              </a:rPr>
              <a:t>field</a:t>
            </a:r>
            <a:r>
              <a:rPr lang="en">
                <a:solidFill>
                  <a:schemeClr val="dk1"/>
                </a:solidFill>
              </a:rPr>
              <a:t> which causes interference with onboard sensors this is the case with USGS who </a:t>
            </a:r>
            <a:r>
              <a:rPr lang="en">
                <a:solidFill>
                  <a:schemeClr val="dk1"/>
                </a:solidFill>
              </a:rPr>
              <a:t>collects</a:t>
            </a:r>
            <a:r>
              <a:rPr lang="en">
                <a:solidFill>
                  <a:schemeClr val="dk1"/>
                </a:solidFill>
              </a:rPr>
              <a:t> magnetometer data with their drone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short flight time of these drones causes a massive loss in </a:t>
            </a:r>
            <a:r>
              <a:rPr lang="en">
                <a:solidFill>
                  <a:schemeClr val="dk1"/>
                </a:solidFill>
              </a:rPr>
              <a:t>operator hours, these hours lost are money lost. In an interview with a rep from UAV Recon, it was said that by cutting the time on the ground in half his company would see a 30% increase in throughput/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
        <p:nvSpPr>
          <p:cNvPr id="149" name="Google Shape;149;gdaea5da3a6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b68c53532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By adding a buoyant lift bag to our drone design we are able to reduce the effective weight from 45-4N. </a:t>
            </a:r>
            <a:endParaRPr sz="1200">
              <a:solidFill>
                <a:schemeClr val="dk1"/>
              </a:solidFill>
            </a:endParaRPr>
          </a:p>
          <a:p>
            <a:pPr indent="0" lvl="0" marL="0" rtl="0" algn="l">
              <a:spcBef>
                <a:spcPts val="0"/>
              </a:spcBef>
              <a:spcAft>
                <a:spcPts val="0"/>
              </a:spcAft>
              <a:buNone/>
            </a:pPr>
            <a:r>
              <a:rPr lang="en" sz="1200">
                <a:solidFill>
                  <a:schemeClr val="dk1"/>
                </a:solidFill>
              </a:rPr>
              <a:t>With a lower effective weight less power draw is needed from the motors to keep the system in the air</a:t>
            </a:r>
            <a:endParaRPr sz="1200">
              <a:solidFill>
                <a:schemeClr val="dk1"/>
              </a:solidFill>
            </a:endParaRPr>
          </a:p>
          <a:p>
            <a:pPr indent="0" lvl="0" marL="0" rtl="0" algn="l">
              <a:spcBef>
                <a:spcPts val="0"/>
              </a:spcBef>
              <a:spcAft>
                <a:spcPts val="0"/>
              </a:spcAft>
              <a:buNone/>
            </a:pPr>
            <a:r>
              <a:rPr lang="en" sz="1200">
                <a:solidFill>
                  <a:schemeClr val="dk1"/>
                </a:solidFill>
              </a:rPr>
              <a:t>Due to the smaller power draw our system will see an increase in flight time as well as sensor accuracy</a:t>
            </a:r>
            <a:endParaRPr sz="1200">
              <a:solidFill>
                <a:schemeClr val="dk1"/>
              </a:solidFill>
            </a:endParaRPr>
          </a:p>
          <a:p>
            <a:pPr indent="0" lvl="0" marL="0" rtl="0" algn="l">
              <a:spcBef>
                <a:spcPts val="0"/>
              </a:spcBef>
              <a:spcAft>
                <a:spcPts val="0"/>
              </a:spcAft>
              <a:buNone/>
            </a:pPr>
            <a:r>
              <a:rPr lang="en" sz="1200">
                <a:solidFill>
                  <a:schemeClr val="dk1"/>
                </a:solidFill>
              </a:rPr>
              <a:t>The Barone also has a custom propulsion system which utilizes servos to rotate the motors rather than the standard tilting of most drones</a:t>
            </a:r>
            <a:endParaRPr sz="1200">
              <a:solidFill>
                <a:schemeClr val="dk1"/>
              </a:solidFill>
            </a:endParaRPr>
          </a:p>
          <a:p>
            <a:pPr indent="0" lvl="0" marL="0" rtl="0" algn="l">
              <a:spcBef>
                <a:spcPts val="0"/>
              </a:spcBef>
              <a:spcAft>
                <a:spcPts val="0"/>
              </a:spcAft>
              <a:buNone/>
            </a:pPr>
            <a:r>
              <a:rPr lang="en" sz="1200">
                <a:solidFill>
                  <a:schemeClr val="dk1"/>
                </a:solidFill>
              </a:rPr>
              <a:t>With all these improvements the barone will be loved by everyone who uses drones.</a:t>
            </a:r>
            <a:endParaRPr sz="1200">
              <a:solidFill>
                <a:schemeClr val="dk1"/>
              </a:solidFill>
            </a:endParaRPr>
          </a:p>
          <a:p>
            <a:pPr indent="0" lvl="0" marL="0" rtl="0" algn="l">
              <a:spcBef>
                <a:spcPts val="0"/>
              </a:spcBef>
              <a:spcAft>
                <a:spcPts val="0"/>
              </a:spcAft>
              <a:buNone/>
            </a:pPr>
            <a:r>
              <a:rPr lang="en" sz="1200">
                <a:solidFill>
                  <a:schemeClr val="dk1"/>
                </a:solidFill>
              </a:rPr>
              <a:t>--------------------------------------------------</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
        <p:nvSpPr>
          <p:cNvPr id="158" name="Google Shape;158;gb68c53532c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daea5da3a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perform well in any environment, our drone is capable of tilt stability, which it must have to ensure the drone’s buoyant moment is stable. This is necessary because the drone does not tilt like other drones, but rather the arms that hold the propellers will move to maneuver the drone.</a:t>
            </a:r>
            <a:endParaRPr/>
          </a:p>
          <a:p>
            <a:pPr indent="0" lvl="0" marL="0" rtl="0" algn="l">
              <a:spcBef>
                <a:spcPts val="0"/>
              </a:spcBef>
              <a:spcAft>
                <a:spcPts val="0"/>
              </a:spcAft>
              <a:buNone/>
            </a:pPr>
            <a:r>
              <a:rPr lang="en"/>
              <a:t>Terrain tracking using ultrasonic sensors is also important to avoid collisions during both remote control and autonomous control of the drone. In an autonomous flight, our drone would take a predetermined path using GPS, and navigate through while still being able to take data readings and react to any obstacle in its path.</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Should geek out on this slide, should emphasize that we are the only product that does all of these things in one product not that we are the only ones who do this</a:t>
            </a:r>
            <a:endParaRPr/>
          </a:p>
          <a:p>
            <a:pPr indent="0" lvl="0" marL="0" rtl="0" algn="l">
              <a:spcBef>
                <a:spcPts val="0"/>
              </a:spcBef>
              <a:spcAft>
                <a:spcPts val="0"/>
              </a:spcAft>
              <a:buNone/>
            </a:pPr>
            <a:r>
              <a:t/>
            </a:r>
            <a:endParaRPr/>
          </a:p>
        </p:txBody>
      </p:sp>
      <p:sp>
        <p:nvSpPr>
          <p:cNvPr id="167" name="Google Shape;167;gdaea5da3a6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daea5da3a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client is a member of the United States Geological Survey, who mainly uses drones armed with a magnetometer payload to collect data on the Earth’s magnetic fields. These fields can be used to find anomalies such as underground caverns and mineral deposits. </a:t>
            </a:r>
            <a:endParaRPr/>
          </a:p>
          <a:p>
            <a:pPr indent="0" lvl="0" marL="0" rtl="0" algn="l">
              <a:spcBef>
                <a:spcPts val="0"/>
              </a:spcBef>
              <a:spcAft>
                <a:spcPts val="0"/>
              </a:spcAft>
              <a:buNone/>
            </a:pPr>
            <a:r>
              <a:rPr lang="en"/>
              <a:t>The drone they currently use is the DJI Matrice 600 Pro, a standard hexacopter drone model that they modify with a platform to hold the magnetometer, as seen in the photo</a:t>
            </a:r>
            <a:endParaRPr/>
          </a:p>
          <a:p>
            <a:pPr indent="0" lvl="0" marL="0" rtl="0" algn="l">
              <a:spcBef>
                <a:spcPts val="0"/>
              </a:spcBef>
              <a:spcAft>
                <a:spcPts val="0"/>
              </a:spcAft>
              <a:buNone/>
            </a:pPr>
            <a:r>
              <a:rPr lang="en"/>
              <a:t>This drone however suffers from the issues that affect many hovercopter drones suffer from, with a flight time of only 15 minutes the drone needs to conducet 7 consecutive flights to conduct just one survey each of these flights needing its own expensive battery, an additional cost on top of the $6600 base cost of the drone</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Move it later in presentation</a:t>
            </a:r>
            <a:endParaRPr/>
          </a:p>
          <a:p>
            <a:pPr indent="0" lvl="0" marL="0" rtl="0" algn="l">
              <a:spcBef>
                <a:spcPts val="0"/>
              </a:spcBef>
              <a:spcAft>
                <a:spcPts val="0"/>
              </a:spcAft>
              <a:buNone/>
            </a:pPr>
            <a:r>
              <a:rPr lang="en"/>
              <a:t>Path should be background, problem, and now solution, after solution should be client profile</a:t>
            </a:r>
            <a:endParaRPr/>
          </a:p>
          <a:p>
            <a:pPr indent="0" lvl="0" marL="0" rtl="0" algn="l">
              <a:spcBef>
                <a:spcPts val="0"/>
              </a:spcBef>
              <a:spcAft>
                <a:spcPts val="0"/>
              </a:spcAft>
              <a:buNone/>
            </a:pPr>
            <a:r>
              <a:rPr lang="en"/>
              <a:t>2-3 slides down</a:t>
            </a:r>
            <a:endParaRPr/>
          </a:p>
          <a:p>
            <a:pPr indent="0" lvl="0" marL="0" rtl="0" algn="l">
              <a:spcBef>
                <a:spcPts val="0"/>
              </a:spcBef>
              <a:spcAft>
                <a:spcPts val="0"/>
              </a:spcAft>
              <a:buNone/>
            </a:pPr>
            <a:r>
              <a:rPr lang="en"/>
              <a:t>Header should be “customer”, use USGS logo</a:t>
            </a:r>
            <a:endParaRPr/>
          </a:p>
          <a:p>
            <a:pPr indent="0" lvl="0" marL="0" rtl="0" algn="l">
              <a:spcBef>
                <a:spcPts val="0"/>
              </a:spcBef>
              <a:spcAft>
                <a:spcPts val="0"/>
              </a:spcAft>
              <a:buNone/>
            </a:pPr>
            <a:r>
              <a:rPr lang="en"/>
              <a:t>Arguably most important slide, since other teams don’t have customers (whether USGS uses this is irrelevant)</a:t>
            </a:r>
            <a:endParaRPr/>
          </a:p>
          <a:p>
            <a:pPr indent="0" lvl="0" marL="0" rtl="0" algn="l">
              <a:spcBef>
                <a:spcPts val="0"/>
              </a:spcBef>
              <a:spcAft>
                <a:spcPts val="0"/>
              </a:spcAft>
              <a:buNone/>
            </a:pPr>
            <a:r>
              <a:rPr lang="en"/>
              <a:t>This slide should be to brag for why USGS is coming to us and not other drone companies</a:t>
            </a:r>
            <a:endParaRPr/>
          </a:p>
          <a:p>
            <a:pPr indent="0" lvl="0" marL="0" rtl="0" algn="l">
              <a:spcBef>
                <a:spcPts val="0"/>
              </a:spcBef>
              <a:spcAft>
                <a:spcPts val="0"/>
              </a:spcAft>
              <a:buNone/>
            </a:pPr>
            <a:r>
              <a:rPr lang="en"/>
              <a:t>USGS knows that their drone is not efficient enough, and thats why theyre working with us</a:t>
            </a:r>
            <a:endParaRPr/>
          </a:p>
        </p:txBody>
      </p:sp>
      <p:sp>
        <p:nvSpPr>
          <p:cNvPr id="176" name="Google Shape;176;gdaea5da3a6_0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daea5da3a6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comparison of costs between our client’s current drone, the DJI Matrice, and our own </a:t>
            </a:r>
            <a:endParaRPr/>
          </a:p>
          <a:p>
            <a:pPr indent="0" lvl="0" marL="0" rtl="0" algn="l">
              <a:spcBef>
                <a:spcPts val="0"/>
              </a:spcBef>
              <a:spcAft>
                <a:spcPts val="0"/>
              </a:spcAft>
              <a:buNone/>
            </a:pPr>
            <a:r>
              <a:rPr lang="en"/>
              <a:t>show that the cost of our drone is a fraction of the cost of the USGS’ current drone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Essentially, we are providing a high end drone at a fraction of the cost you may find elsewhere</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“Speaking of features, let’s talk about our client and why our client loves working with us” and then include USGS slide here</a:t>
            </a:r>
            <a:endParaRPr/>
          </a:p>
          <a:p>
            <a:pPr indent="0" lvl="0" marL="0" rtl="0" algn="l">
              <a:spcBef>
                <a:spcPts val="0"/>
              </a:spcBef>
              <a:spcAft>
                <a:spcPts val="0"/>
              </a:spcAft>
              <a:buNone/>
            </a:pPr>
            <a:r>
              <a:rPr lang="en"/>
              <a:t>Features-&gt;customer</a:t>
            </a:r>
            <a:endParaRPr/>
          </a:p>
          <a:p>
            <a:pPr indent="0" lvl="0" marL="0" rtl="0" algn="l">
              <a:spcBef>
                <a:spcPts val="0"/>
              </a:spcBef>
              <a:spcAft>
                <a:spcPts val="0"/>
              </a:spcAft>
              <a:buNone/>
            </a:pPr>
            <a:r>
              <a:rPr lang="en"/>
              <a:t>Don’t think this slide is important</a:t>
            </a:r>
            <a:endParaRPr/>
          </a:p>
          <a:p>
            <a:pPr indent="0" lvl="0" marL="0" rtl="0" algn="l">
              <a:spcBef>
                <a:spcPts val="0"/>
              </a:spcBef>
              <a:spcAft>
                <a:spcPts val="0"/>
              </a:spcAft>
              <a:buNone/>
            </a:pPr>
            <a:r>
              <a:rPr lang="en"/>
              <a:t>Something about if there were a lot of USGS divisions, how we would distribute to them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Instead, talk about who you are selling to and how you’re going to get to them</a:t>
            </a:r>
            <a:br>
              <a:rPr lang="en"/>
            </a:br>
            <a:r>
              <a:rPr lang="en"/>
              <a:t>How we get tech to end users</a:t>
            </a:r>
            <a:endParaRPr/>
          </a:p>
        </p:txBody>
      </p:sp>
      <p:sp>
        <p:nvSpPr>
          <p:cNvPr id="184" name="Google Shape;184;gdaea5da3a6_0_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d910811fdf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logo, our tagline, and contact details</a:t>
            </a:r>
            <a:endParaRPr/>
          </a:p>
          <a:p>
            <a:pPr indent="0" lvl="0" marL="0" rtl="0" algn="l">
              <a:spcBef>
                <a:spcPts val="0"/>
              </a:spcBef>
              <a:spcAft>
                <a:spcPts val="0"/>
              </a:spcAft>
              <a:buNone/>
            </a:pPr>
            <a:r>
              <a:rPr lang="en"/>
              <a:t>Insert bombass logo </a:t>
            </a:r>
            <a:br>
              <a:rPr lang="en"/>
            </a:br>
            <a:endParaRPr/>
          </a:p>
          <a:p>
            <a:pPr indent="0" lvl="0" marL="0" rtl="0" algn="l">
              <a:spcBef>
                <a:spcPts val="0"/>
              </a:spcBef>
              <a:spcAft>
                <a:spcPts val="0"/>
              </a:spcAft>
              <a:buNone/>
            </a:pPr>
            <a:br>
              <a:rPr lang="en"/>
            </a:br>
            <a:r>
              <a:rPr lang="en"/>
              <a:t>Familiarize with </a:t>
            </a:r>
            <a:r>
              <a:rPr lang="en"/>
              <a:t>business</a:t>
            </a:r>
            <a:r>
              <a:rPr lang="en"/>
              <a:t> model canvas (prizes? If we spend 15 min on it)</a:t>
            </a:r>
            <a:endParaRPr/>
          </a:p>
        </p:txBody>
      </p:sp>
      <p:sp>
        <p:nvSpPr>
          <p:cNvPr id="191" name="Google Shape;191;gd910811fdf_1_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64" name="Shape 64"/>
        <p:cNvGrpSpPr/>
        <p:nvPr/>
      </p:nvGrpSpPr>
      <p:grpSpPr>
        <a:xfrm>
          <a:off x="0" y="0"/>
          <a:ext cx="0" cy="0"/>
          <a:chOff x="0" y="0"/>
          <a:chExt cx="0" cy="0"/>
        </a:xfrm>
      </p:grpSpPr>
      <p:sp>
        <p:nvSpPr>
          <p:cNvPr id="65" name="Google Shape;65;p14"/>
          <p:cNvSpPr/>
          <p:nvPr>
            <p:ph idx="2" type="pic"/>
          </p:nvPr>
        </p:nvSpPr>
        <p:spPr>
          <a:xfrm>
            <a:off x="0" y="0"/>
            <a:ext cx="9144000" cy="4523246"/>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marR="0" rtl="0" algn="l">
              <a:lnSpc>
                <a:spcPct val="90000"/>
              </a:lnSpc>
              <a:spcBef>
                <a:spcPts val="400"/>
              </a:spcBef>
              <a:spcAft>
                <a:spcPts val="0"/>
              </a:spcAft>
              <a:buClr>
                <a:schemeClr val="dk1"/>
              </a:buClr>
              <a:buSzPts val="1900"/>
              <a:buFont typeface="Merriweather Sans"/>
              <a:buNone/>
              <a:defRPr b="0" i="0" sz="2100" u="none" cap="none" strike="noStrike">
                <a:solidFill>
                  <a:schemeClr val="dk1"/>
                </a:solidFill>
                <a:latin typeface="Arial"/>
                <a:ea typeface="Arial"/>
                <a:cs typeface="Arial"/>
                <a:sym typeface="Arial"/>
              </a:defRPr>
            </a:lvl2pPr>
            <a:lvl3pPr lvl="2" marR="0" rtl="0" algn="l">
              <a:lnSpc>
                <a:spcPct val="90000"/>
              </a:lnSpc>
              <a:spcBef>
                <a:spcPts val="400"/>
              </a:spcBef>
              <a:spcAft>
                <a:spcPts val="0"/>
              </a:spcAft>
              <a:buClr>
                <a:schemeClr val="dk1"/>
              </a:buClr>
              <a:buSzPts val="1800"/>
              <a:buFont typeface="Noto Sans Symbols"/>
              <a:buNone/>
              <a:defRPr b="0" i="0" sz="1800" u="none" cap="none" strike="noStrike">
                <a:solidFill>
                  <a:schemeClr val="dk1"/>
                </a:solidFill>
                <a:latin typeface="Arial"/>
                <a:ea typeface="Arial"/>
                <a:cs typeface="Arial"/>
                <a:sym typeface="Arial"/>
              </a:defRPr>
            </a:lvl3pPr>
            <a:lvl4pPr lvl="3" marR="0" rtl="0" algn="l">
              <a:lnSpc>
                <a:spcPct val="90000"/>
              </a:lnSpc>
              <a:spcBef>
                <a:spcPts val="400"/>
              </a:spcBef>
              <a:spcAft>
                <a:spcPts val="0"/>
              </a:spcAft>
              <a:buClr>
                <a:schemeClr val="dk1"/>
              </a:buClr>
              <a:buSzPts val="1500"/>
              <a:buFont typeface="Noto Sans Symbols"/>
              <a:buNone/>
              <a:defRPr b="0" i="0" sz="1500" u="none" cap="none" strike="noStrike">
                <a:solidFill>
                  <a:schemeClr val="dk1"/>
                </a:solidFill>
                <a:latin typeface="Arial"/>
                <a:ea typeface="Arial"/>
                <a:cs typeface="Arial"/>
                <a:sym typeface="Arial"/>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9pPr>
          </a:lstStyle>
          <a:p/>
        </p:txBody>
      </p:sp>
      <p:sp>
        <p:nvSpPr>
          <p:cNvPr id="66" name="Google Shape;66;p14"/>
          <p:cNvSpPr txBox="1"/>
          <p:nvPr>
            <p:ph idx="1" type="subTitle"/>
          </p:nvPr>
        </p:nvSpPr>
        <p:spPr>
          <a:xfrm>
            <a:off x="1183104"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lt1"/>
              </a:buClr>
              <a:buSzPts val="1800"/>
              <a:buNone/>
              <a:defRPr sz="1800">
                <a:solidFill>
                  <a:schemeClr val="lt1"/>
                </a:solidFill>
              </a:defRPr>
            </a:lvl1pPr>
            <a:lvl2pPr lvl="1" algn="ctr">
              <a:lnSpc>
                <a:spcPct val="90000"/>
              </a:lnSpc>
              <a:spcBef>
                <a:spcPts val="400"/>
              </a:spcBef>
              <a:spcAft>
                <a:spcPts val="0"/>
              </a:spcAft>
              <a:buClr>
                <a:schemeClr val="dk1"/>
              </a:buClr>
              <a:buSzPts val="14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67" name="Google Shape;67;p14"/>
          <p:cNvSpPr txBox="1"/>
          <p:nvPr>
            <p:ph type="title"/>
          </p:nvPr>
        </p:nvSpPr>
        <p:spPr>
          <a:xfrm>
            <a:off x="2376242" y="1085964"/>
            <a:ext cx="4401553" cy="1350418"/>
          </a:xfrm>
          <a:prstGeom prst="rect">
            <a:avLst/>
          </a:prstGeom>
          <a:noFill/>
          <a:ln cap="flat" cmpd="sng" w="9525">
            <a:solidFill>
              <a:schemeClr val="lt1"/>
            </a:solidFill>
            <a:prstDash val="solid"/>
            <a:round/>
            <a:headEnd len="sm" w="sm" type="none"/>
            <a:tailEnd len="sm" w="sm" type="none"/>
          </a:ln>
          <a:effectLst>
            <a:outerShdw blurRad="50800" rotWithShape="0" algn="tl" dir="2700000" dist="38100">
              <a:srgbClr val="000000">
                <a:alpha val="40000"/>
              </a:srgbClr>
            </a:outerShdw>
          </a:effectLst>
        </p:spPr>
        <p:txBody>
          <a:bodyPr anchorCtr="0" anchor="ctr" bIns="34275" lIns="68575" spcFirstLastPara="1" rIns="68575" wrap="square" tIns="34275">
            <a:normAutofit/>
          </a:bodyPr>
          <a:lstStyle>
            <a:lvl1pPr lvl="0" algn="ctr">
              <a:lnSpc>
                <a:spcPct val="90000"/>
              </a:lnSpc>
              <a:spcBef>
                <a:spcPts val="0"/>
              </a:spcBef>
              <a:spcAft>
                <a:spcPts val="0"/>
              </a:spcAft>
              <a:buClr>
                <a:srgbClr val="FFFFFF"/>
              </a:buClr>
              <a:buSzPts val="2100"/>
              <a:buFont typeface="Arial"/>
              <a:buNone/>
              <a:defRPr sz="2100">
                <a:solidFill>
                  <a:srgbClr val="FFFFFF"/>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8" name="Google Shape;68;p14"/>
          <p:cNvSpPr txBox="1"/>
          <p:nvPr>
            <p:ph idx="3" type="body"/>
          </p:nvPr>
        </p:nvSpPr>
        <p:spPr>
          <a:xfrm>
            <a:off x="461715" y="4722019"/>
            <a:ext cx="3758803" cy="42148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9" name="Google Shape;69;p14"/>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0" name="Google Shape;70;p14"/>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1" name="Google Shape;71;p14"/>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2" name="Shape 72"/>
        <p:cNvGrpSpPr/>
        <p:nvPr/>
      </p:nvGrpSpPr>
      <p:grpSpPr>
        <a:xfrm>
          <a:off x="0" y="0"/>
          <a:ext cx="0" cy="0"/>
          <a:chOff x="0" y="0"/>
          <a:chExt cx="0" cy="0"/>
        </a:xfrm>
      </p:grpSpPr>
      <p:sp>
        <p:nvSpPr>
          <p:cNvPr id="73" name="Google Shape;73;p15"/>
          <p:cNvSpPr txBox="1"/>
          <p:nvPr>
            <p:ph type="title"/>
          </p:nvPr>
        </p:nvSpPr>
        <p:spPr>
          <a:xfrm>
            <a:off x="628650" y="273845"/>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4" name="Google Shape;74;p15"/>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5" name="Google Shape;75;p15"/>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5"/>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5"/>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78" name="Shape 78"/>
        <p:cNvGrpSpPr/>
        <p:nvPr/>
      </p:nvGrpSpPr>
      <p:grpSpPr>
        <a:xfrm>
          <a:off x="0" y="0"/>
          <a:ext cx="0" cy="0"/>
          <a:chOff x="0" y="0"/>
          <a:chExt cx="0" cy="0"/>
        </a:xfrm>
      </p:grpSpPr>
      <p:sp>
        <p:nvSpPr>
          <p:cNvPr id="79" name="Google Shape;79;p16"/>
          <p:cNvSpPr txBox="1"/>
          <p:nvPr>
            <p:ph type="title"/>
          </p:nvPr>
        </p:nvSpPr>
        <p:spPr>
          <a:xfrm>
            <a:off x="623888" y="1282305"/>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3300"/>
              <a:buFont typeface="Arial"/>
              <a:buNone/>
              <a:defRPr sz="33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0" name="Google Shape;80;p16"/>
          <p:cNvSpPr txBox="1"/>
          <p:nvPr>
            <p:ph idx="1" type="body"/>
          </p:nvPr>
        </p:nvSpPr>
        <p:spPr>
          <a:xfrm>
            <a:off x="623888" y="3442099"/>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sz="1800">
                <a:solidFill>
                  <a:schemeClr val="dk1"/>
                </a:solidFill>
              </a:defRPr>
            </a:lvl1pPr>
            <a:lvl2pPr indent="-228600" lvl="1" marL="914400" algn="l">
              <a:lnSpc>
                <a:spcPct val="90000"/>
              </a:lnSpc>
              <a:spcBef>
                <a:spcPts val="400"/>
              </a:spcBef>
              <a:spcAft>
                <a:spcPts val="0"/>
              </a:spcAft>
              <a:buClr>
                <a:srgbClr val="888888"/>
              </a:buClr>
              <a:buSzPts val="14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81" name="Google Shape;81;p16"/>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6"/>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 name="Google Shape;83;p16"/>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84" name="Google Shape;84;p16"/>
          <p:cNvSpPr/>
          <p:nvPr>
            <p:ph idx="2" type="pic"/>
          </p:nvPr>
        </p:nvSpPr>
        <p:spPr>
          <a:xfrm>
            <a:off x="0" y="79772"/>
            <a:ext cx="9144000" cy="4412456"/>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1pPr>
            <a:lvl2pPr lvl="1" marR="0" rtl="0" algn="l">
              <a:lnSpc>
                <a:spcPct val="90000"/>
              </a:lnSpc>
              <a:spcBef>
                <a:spcPts val="400"/>
              </a:spcBef>
              <a:spcAft>
                <a:spcPts val="0"/>
              </a:spcAft>
              <a:buClr>
                <a:schemeClr val="dk1"/>
              </a:buClr>
              <a:buSzPts val="1600"/>
              <a:buFont typeface="Merriweather Sans"/>
              <a:buChar char="–"/>
              <a:defRPr b="0" i="0" sz="1800" u="none" cap="none" strike="noStrike">
                <a:solidFill>
                  <a:schemeClr val="dk1"/>
                </a:solidFill>
                <a:latin typeface="Arial"/>
                <a:ea typeface="Arial"/>
                <a:cs typeface="Arial"/>
                <a:sym typeface="Arial"/>
              </a:defRPr>
            </a:lvl2pPr>
            <a:lvl3pPr lvl="2" marR="0" rtl="0" algn="l">
              <a:lnSpc>
                <a:spcPct val="90000"/>
              </a:lnSpc>
              <a:spcBef>
                <a:spcPts val="400"/>
              </a:spcBef>
              <a:spcAft>
                <a:spcPts val="0"/>
              </a:spcAft>
              <a:buClr>
                <a:schemeClr val="dk1"/>
              </a:buClr>
              <a:buSzPts val="1500"/>
              <a:buFont typeface="Noto Sans Symbols"/>
              <a:buChar char="▪"/>
              <a:defRPr b="0" i="0" sz="1500" u="none" cap="none" strike="noStrike">
                <a:solidFill>
                  <a:schemeClr val="dk1"/>
                </a:solidFill>
                <a:latin typeface="Arial"/>
                <a:ea typeface="Arial"/>
                <a:cs typeface="Arial"/>
                <a:sym typeface="Arial"/>
              </a:defRPr>
            </a:lvl3pPr>
            <a:lvl4pPr lvl="3" marR="0" rtl="0" algn="l">
              <a:lnSpc>
                <a:spcPct val="90000"/>
              </a:lnSpc>
              <a:spcBef>
                <a:spcPts val="4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5" name="Shape 85"/>
        <p:cNvGrpSpPr/>
        <p:nvPr/>
      </p:nvGrpSpPr>
      <p:grpSpPr>
        <a:xfrm>
          <a:off x="0" y="0"/>
          <a:ext cx="0" cy="0"/>
          <a:chOff x="0" y="0"/>
          <a:chExt cx="0" cy="0"/>
        </a:xfrm>
      </p:grpSpPr>
      <p:sp>
        <p:nvSpPr>
          <p:cNvPr id="86" name="Google Shape;86;p17"/>
          <p:cNvSpPr txBox="1"/>
          <p:nvPr>
            <p:ph type="title"/>
          </p:nvPr>
        </p:nvSpPr>
        <p:spPr>
          <a:xfrm>
            <a:off x="628650" y="273845"/>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7" name="Google Shape;87;p17"/>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8" name="Google Shape;88;p17"/>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9" name="Google Shape;89;p17"/>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 name="Google Shape;90;p17"/>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 name="Google Shape;91;p17"/>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2" name="Shape 92"/>
        <p:cNvGrpSpPr/>
        <p:nvPr/>
      </p:nvGrpSpPr>
      <p:grpSpPr>
        <a:xfrm>
          <a:off x="0" y="0"/>
          <a:ext cx="0" cy="0"/>
          <a:chOff x="0" y="0"/>
          <a:chExt cx="0" cy="0"/>
        </a:xfrm>
      </p:grpSpPr>
      <p:sp>
        <p:nvSpPr>
          <p:cNvPr id="93" name="Google Shape;93;p18"/>
          <p:cNvSpPr txBox="1"/>
          <p:nvPr>
            <p:ph type="title"/>
          </p:nvPr>
        </p:nvSpPr>
        <p:spPr>
          <a:xfrm>
            <a:off x="629841" y="273845"/>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4" name="Google Shape;94;p18"/>
          <p:cNvSpPr txBox="1"/>
          <p:nvPr>
            <p:ph idx="1" type="body"/>
          </p:nvPr>
        </p:nvSpPr>
        <p:spPr>
          <a:xfrm>
            <a:off x="629842"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4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95" name="Google Shape;95;p18"/>
          <p:cNvSpPr txBox="1"/>
          <p:nvPr>
            <p:ph idx="2" type="body"/>
          </p:nvPr>
        </p:nvSpPr>
        <p:spPr>
          <a:xfrm>
            <a:off x="629842"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6" name="Google Shape;96;p18"/>
          <p:cNvSpPr txBox="1"/>
          <p:nvPr>
            <p:ph idx="3" type="body"/>
          </p:nvPr>
        </p:nvSpPr>
        <p:spPr>
          <a:xfrm>
            <a:off x="4629151"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4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97" name="Google Shape;97;p18"/>
          <p:cNvSpPr txBox="1"/>
          <p:nvPr>
            <p:ph idx="4" type="body"/>
          </p:nvPr>
        </p:nvSpPr>
        <p:spPr>
          <a:xfrm>
            <a:off x="4629151"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8" name="Google Shape;98;p18"/>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9" name="Google Shape;99;p18"/>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18"/>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 name="Shape 101"/>
        <p:cNvGrpSpPr/>
        <p:nvPr/>
      </p:nvGrpSpPr>
      <p:grpSpPr>
        <a:xfrm>
          <a:off x="0" y="0"/>
          <a:ext cx="0" cy="0"/>
          <a:chOff x="0" y="0"/>
          <a:chExt cx="0" cy="0"/>
        </a:xfrm>
      </p:grpSpPr>
      <p:sp>
        <p:nvSpPr>
          <p:cNvPr id="102" name="Google Shape;102;p19"/>
          <p:cNvSpPr txBox="1"/>
          <p:nvPr>
            <p:ph type="title"/>
          </p:nvPr>
        </p:nvSpPr>
        <p:spPr>
          <a:xfrm>
            <a:off x="628650" y="273845"/>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3" name="Google Shape;103;p19"/>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19"/>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19"/>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06" name="Shape 106"/>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7" name="Shape 107"/>
        <p:cNvGrpSpPr/>
        <p:nvPr/>
      </p:nvGrpSpPr>
      <p:grpSpPr>
        <a:xfrm>
          <a:off x="0" y="0"/>
          <a:ext cx="0" cy="0"/>
          <a:chOff x="0" y="0"/>
          <a:chExt cx="0" cy="0"/>
        </a:xfrm>
      </p:grpSpPr>
      <p:sp>
        <p:nvSpPr>
          <p:cNvPr id="108" name="Google Shape;108;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Arial"/>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9" name="Google Shape;109;p21"/>
          <p:cNvSpPr txBox="1"/>
          <p:nvPr>
            <p:ph idx="1" type="body"/>
          </p:nvPr>
        </p:nvSpPr>
        <p:spPr>
          <a:xfrm>
            <a:off x="3887391" y="740570"/>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49250" lvl="1" marL="914400" algn="l">
              <a:lnSpc>
                <a:spcPct val="90000"/>
              </a:lnSpc>
              <a:spcBef>
                <a:spcPts val="400"/>
              </a:spcBef>
              <a:spcAft>
                <a:spcPts val="0"/>
              </a:spcAft>
              <a:buClr>
                <a:schemeClr val="dk1"/>
              </a:buClr>
              <a:buSzPts val="19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10" name="Google Shape;110;p21"/>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9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1" name="Google Shape;111;p21"/>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1"/>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3" name="Google Shape;113;p21"/>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4" name="Shape 114"/>
        <p:cNvGrpSpPr/>
        <p:nvPr/>
      </p:nvGrpSpPr>
      <p:grpSpPr>
        <a:xfrm>
          <a:off x="0" y="0"/>
          <a:ext cx="0" cy="0"/>
          <a:chOff x="0" y="0"/>
          <a:chExt cx="0" cy="0"/>
        </a:xfrm>
      </p:grpSpPr>
      <p:sp>
        <p:nvSpPr>
          <p:cNvPr id="115" name="Google Shape;115;p22"/>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Arial"/>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6" name="Google Shape;116;p22"/>
          <p:cNvSpPr/>
          <p:nvPr>
            <p:ph idx="2" type="pic"/>
          </p:nvPr>
        </p:nvSpPr>
        <p:spPr>
          <a:xfrm>
            <a:off x="3887391" y="740570"/>
            <a:ext cx="4629150" cy="3655219"/>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marR="0" rtl="0" algn="l">
              <a:lnSpc>
                <a:spcPct val="90000"/>
              </a:lnSpc>
              <a:spcBef>
                <a:spcPts val="400"/>
              </a:spcBef>
              <a:spcAft>
                <a:spcPts val="0"/>
              </a:spcAft>
              <a:buClr>
                <a:schemeClr val="dk1"/>
              </a:buClr>
              <a:buSzPts val="1900"/>
              <a:buFont typeface="Merriweather Sans"/>
              <a:buNone/>
              <a:defRPr b="0" i="0" sz="2100" u="none" cap="none" strike="noStrike">
                <a:solidFill>
                  <a:schemeClr val="dk1"/>
                </a:solidFill>
                <a:latin typeface="Arial"/>
                <a:ea typeface="Arial"/>
                <a:cs typeface="Arial"/>
                <a:sym typeface="Arial"/>
              </a:defRPr>
            </a:lvl2pPr>
            <a:lvl3pPr lvl="2" marR="0" rtl="0" algn="l">
              <a:lnSpc>
                <a:spcPct val="90000"/>
              </a:lnSpc>
              <a:spcBef>
                <a:spcPts val="400"/>
              </a:spcBef>
              <a:spcAft>
                <a:spcPts val="0"/>
              </a:spcAft>
              <a:buClr>
                <a:schemeClr val="dk1"/>
              </a:buClr>
              <a:buSzPts val="1800"/>
              <a:buFont typeface="Noto Sans Symbols"/>
              <a:buNone/>
              <a:defRPr b="0" i="0" sz="1800" u="none" cap="none" strike="noStrike">
                <a:solidFill>
                  <a:schemeClr val="dk1"/>
                </a:solidFill>
                <a:latin typeface="Arial"/>
                <a:ea typeface="Arial"/>
                <a:cs typeface="Arial"/>
                <a:sym typeface="Arial"/>
              </a:defRPr>
            </a:lvl3pPr>
            <a:lvl4pPr lvl="3" marR="0" rtl="0" algn="l">
              <a:lnSpc>
                <a:spcPct val="90000"/>
              </a:lnSpc>
              <a:spcBef>
                <a:spcPts val="400"/>
              </a:spcBef>
              <a:spcAft>
                <a:spcPts val="0"/>
              </a:spcAft>
              <a:buClr>
                <a:schemeClr val="dk1"/>
              </a:buClr>
              <a:buSzPts val="1500"/>
              <a:buFont typeface="Noto Sans Symbols"/>
              <a:buNone/>
              <a:defRPr b="0" i="0" sz="1500" u="none" cap="none" strike="noStrike">
                <a:solidFill>
                  <a:schemeClr val="dk1"/>
                </a:solidFill>
                <a:latin typeface="Arial"/>
                <a:ea typeface="Arial"/>
                <a:cs typeface="Arial"/>
                <a:sym typeface="Arial"/>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9pPr>
          </a:lstStyle>
          <a:p/>
        </p:txBody>
      </p:sp>
      <p:sp>
        <p:nvSpPr>
          <p:cNvPr id="117" name="Google Shape;117;p22"/>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9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8" name="Google Shape;118;p22"/>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9" name="Google Shape;119;p22"/>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0" name="Google Shape;120;p22"/>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1" name="Shape 121"/>
        <p:cNvGrpSpPr/>
        <p:nvPr/>
      </p:nvGrpSpPr>
      <p:grpSpPr>
        <a:xfrm>
          <a:off x="0" y="0"/>
          <a:ext cx="0" cy="0"/>
          <a:chOff x="0" y="0"/>
          <a:chExt cx="0" cy="0"/>
        </a:xfrm>
      </p:grpSpPr>
      <p:sp>
        <p:nvSpPr>
          <p:cNvPr id="122" name="Google Shape;122;p23"/>
          <p:cNvSpPr txBox="1"/>
          <p:nvPr>
            <p:ph type="title"/>
          </p:nvPr>
        </p:nvSpPr>
        <p:spPr>
          <a:xfrm>
            <a:off x="628650" y="273845"/>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3" name="Google Shape;123;p23"/>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4" name="Google Shape;124;p23"/>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5" name="Google Shape;125;p23"/>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6" name="Google Shape;126;p23"/>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7" name="Shape 127"/>
        <p:cNvGrpSpPr/>
        <p:nvPr/>
      </p:nvGrpSpPr>
      <p:grpSpPr>
        <a:xfrm>
          <a:off x="0" y="0"/>
          <a:ext cx="0" cy="0"/>
          <a:chOff x="0" y="0"/>
          <a:chExt cx="0" cy="0"/>
        </a:xfrm>
      </p:grpSpPr>
      <p:sp>
        <p:nvSpPr>
          <p:cNvPr id="128" name="Google Shape;128;p24"/>
          <p:cNvSpPr txBox="1"/>
          <p:nvPr>
            <p:ph type="title"/>
          </p:nvPr>
        </p:nvSpPr>
        <p:spPr>
          <a:xfrm rot="5400000">
            <a:off x="5350074" y="1467446"/>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9" name="Google Shape;129;p24"/>
          <p:cNvSpPr txBox="1"/>
          <p:nvPr>
            <p:ph idx="1" type="body"/>
          </p:nvPr>
        </p:nvSpPr>
        <p:spPr>
          <a:xfrm rot="5400000">
            <a:off x="1349574" y="-447079"/>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0" name="Google Shape;130;p24"/>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1" name="Google Shape;131;p24"/>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2" name="Google Shape;132;p24"/>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1.xml"/><Relationship Id="rId12" Type="http://schemas.openxmlformats.org/officeDocument/2006/relationships/slideLayout" Target="../slideLayouts/slideLayout22.xml"/><Relationship Id="rId1" Type="http://schemas.openxmlformats.org/officeDocument/2006/relationships/image" Target="../media/image5.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5" name="Shape 55"/>
        <p:cNvGrpSpPr/>
        <p:nvPr/>
      </p:nvGrpSpPr>
      <p:grpSpPr>
        <a:xfrm>
          <a:off x="0" y="0"/>
          <a:ext cx="0" cy="0"/>
          <a:chOff x="0" y="0"/>
          <a:chExt cx="0" cy="0"/>
        </a:xfrm>
      </p:grpSpPr>
      <p:sp>
        <p:nvSpPr>
          <p:cNvPr id="56" name="Google Shape;56;p13"/>
          <p:cNvSpPr txBox="1"/>
          <p:nvPr>
            <p:ph type="title"/>
          </p:nvPr>
        </p:nvSpPr>
        <p:spPr>
          <a:xfrm>
            <a:off x="628650" y="273845"/>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7" name="Google Shape;57;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1pPr>
            <a:lvl2pPr indent="-330200" lvl="1" marL="914400" marR="0" rtl="0" algn="l">
              <a:lnSpc>
                <a:spcPct val="90000"/>
              </a:lnSpc>
              <a:spcBef>
                <a:spcPts val="400"/>
              </a:spcBef>
              <a:spcAft>
                <a:spcPts val="0"/>
              </a:spcAft>
              <a:buClr>
                <a:schemeClr val="dk1"/>
              </a:buClr>
              <a:buSzPts val="1600"/>
              <a:buFont typeface="Merriweather Sans"/>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chemeClr val="dk1"/>
              </a:buClr>
              <a:buSzPts val="1500"/>
              <a:buFont typeface="Noto Sans Symbols"/>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4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58" name="Google Shape;58;p13"/>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Arial"/>
                <a:ea typeface="Arial"/>
                <a:cs typeface="Arial"/>
                <a:sym typeface="Arial"/>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59" name="Google Shape;59;p13"/>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Arial"/>
                <a:ea typeface="Arial"/>
                <a:cs typeface="Arial"/>
                <a:sym typeface="Arial"/>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60" name="Google Shape;60;p13"/>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Arial"/>
                <a:ea typeface="Arial"/>
                <a:cs typeface="Arial"/>
                <a:sym typeface="Arial"/>
              </a:defRPr>
            </a:lvl1pPr>
            <a:lvl2pPr indent="0" lvl="1" marL="0" marR="0" rtl="0" algn="r">
              <a:spcBef>
                <a:spcPts val="0"/>
              </a:spcBef>
              <a:buNone/>
              <a:defRPr b="0" i="0" sz="900" u="none" cap="none" strike="noStrike">
                <a:solidFill>
                  <a:srgbClr val="888888"/>
                </a:solidFill>
                <a:latin typeface="Arial"/>
                <a:ea typeface="Arial"/>
                <a:cs typeface="Arial"/>
                <a:sym typeface="Arial"/>
              </a:defRPr>
            </a:lvl2pPr>
            <a:lvl3pPr indent="0" lvl="2" marL="0" marR="0" rtl="0" algn="r">
              <a:spcBef>
                <a:spcPts val="0"/>
              </a:spcBef>
              <a:buNone/>
              <a:defRPr b="0" i="0" sz="900" u="none" cap="none" strike="noStrike">
                <a:solidFill>
                  <a:srgbClr val="888888"/>
                </a:solidFill>
                <a:latin typeface="Arial"/>
                <a:ea typeface="Arial"/>
                <a:cs typeface="Arial"/>
                <a:sym typeface="Arial"/>
              </a:defRPr>
            </a:lvl3pPr>
            <a:lvl4pPr indent="0" lvl="3" marL="0" marR="0" rtl="0" algn="r">
              <a:spcBef>
                <a:spcPts val="0"/>
              </a:spcBef>
              <a:buNone/>
              <a:defRPr b="0" i="0" sz="900" u="none" cap="none" strike="noStrike">
                <a:solidFill>
                  <a:srgbClr val="888888"/>
                </a:solidFill>
                <a:latin typeface="Arial"/>
                <a:ea typeface="Arial"/>
                <a:cs typeface="Arial"/>
                <a:sym typeface="Arial"/>
              </a:defRPr>
            </a:lvl4pPr>
            <a:lvl5pPr indent="0" lvl="4" marL="0" marR="0" rtl="0" algn="r">
              <a:spcBef>
                <a:spcPts val="0"/>
              </a:spcBef>
              <a:buNone/>
              <a:defRPr b="0" i="0" sz="900" u="none" cap="none" strike="noStrike">
                <a:solidFill>
                  <a:srgbClr val="888888"/>
                </a:solidFill>
                <a:latin typeface="Arial"/>
                <a:ea typeface="Arial"/>
                <a:cs typeface="Arial"/>
                <a:sym typeface="Arial"/>
              </a:defRPr>
            </a:lvl5pPr>
            <a:lvl6pPr indent="0" lvl="5" marL="0" marR="0" rtl="0" algn="r">
              <a:spcBef>
                <a:spcPts val="0"/>
              </a:spcBef>
              <a:buNone/>
              <a:defRPr b="0" i="0" sz="900" u="none" cap="none" strike="noStrike">
                <a:solidFill>
                  <a:srgbClr val="888888"/>
                </a:solidFill>
                <a:latin typeface="Arial"/>
                <a:ea typeface="Arial"/>
                <a:cs typeface="Arial"/>
                <a:sym typeface="Arial"/>
              </a:defRPr>
            </a:lvl6pPr>
            <a:lvl7pPr indent="0" lvl="6" marL="0" marR="0" rtl="0" algn="r">
              <a:spcBef>
                <a:spcPts val="0"/>
              </a:spcBef>
              <a:buNone/>
              <a:defRPr b="0" i="0" sz="900" u="none" cap="none" strike="noStrike">
                <a:solidFill>
                  <a:srgbClr val="888888"/>
                </a:solidFill>
                <a:latin typeface="Arial"/>
                <a:ea typeface="Arial"/>
                <a:cs typeface="Arial"/>
                <a:sym typeface="Arial"/>
              </a:defRPr>
            </a:lvl7pPr>
            <a:lvl8pPr indent="0" lvl="7" marL="0" marR="0" rtl="0" algn="r">
              <a:spcBef>
                <a:spcPts val="0"/>
              </a:spcBef>
              <a:buNone/>
              <a:defRPr b="0" i="0" sz="900" u="none" cap="none" strike="noStrike">
                <a:solidFill>
                  <a:srgbClr val="888888"/>
                </a:solidFill>
                <a:latin typeface="Arial"/>
                <a:ea typeface="Arial"/>
                <a:cs typeface="Arial"/>
                <a:sym typeface="Arial"/>
              </a:defRPr>
            </a:lvl8pPr>
            <a:lvl9pPr indent="0" lvl="8" marL="0" marR="0" rtl="0" algn="r">
              <a:spcBef>
                <a:spcPts val="0"/>
              </a:spcBef>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61" name="Google Shape;61;p13"/>
          <p:cNvSpPr/>
          <p:nvPr/>
        </p:nvSpPr>
        <p:spPr>
          <a:xfrm>
            <a:off x="0" y="4496524"/>
            <a:ext cx="9144000" cy="681503"/>
          </a:xfrm>
          <a:prstGeom prst="rect">
            <a:avLst/>
          </a:prstGeom>
          <a:solidFill>
            <a:srgbClr val="FDC700"/>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1800" u="none" cap="none" strike="noStrike">
              <a:solidFill>
                <a:srgbClr val="003C68"/>
              </a:solidFill>
              <a:latin typeface="Arial"/>
              <a:ea typeface="Arial"/>
              <a:cs typeface="Arial"/>
              <a:sym typeface="Arial"/>
            </a:endParaRPr>
          </a:p>
        </p:txBody>
      </p:sp>
      <p:pic>
        <p:nvPicPr>
          <p:cNvPr id="62" name="Google Shape;62;p13"/>
          <p:cNvPicPr preferRelativeResize="0"/>
          <p:nvPr/>
        </p:nvPicPr>
        <p:blipFill rotWithShape="1">
          <a:blip r:embed="rId1">
            <a:alphaModFix/>
          </a:blip>
          <a:srcRect b="0" l="0" r="0" t="0"/>
          <a:stretch/>
        </p:blipFill>
        <p:spPr>
          <a:xfrm>
            <a:off x="6774476" y="4426276"/>
            <a:ext cx="2195827" cy="821999"/>
          </a:xfrm>
          <a:prstGeom prst="rect">
            <a:avLst/>
          </a:prstGeom>
          <a:noFill/>
          <a:ln>
            <a:noFill/>
          </a:ln>
        </p:spPr>
      </p:pic>
      <p:sp>
        <p:nvSpPr>
          <p:cNvPr id="63" name="Google Shape;63;p13"/>
          <p:cNvSpPr/>
          <p:nvPr/>
        </p:nvSpPr>
        <p:spPr>
          <a:xfrm>
            <a:off x="1" y="0"/>
            <a:ext cx="9144000" cy="92765"/>
          </a:xfrm>
          <a:prstGeom prst="rect">
            <a:avLst/>
          </a:prstGeom>
          <a:solidFill>
            <a:srgbClr val="003C68"/>
          </a:solidFill>
          <a:ln cap="flat" cmpd="sng" w="12700">
            <a:solidFill>
              <a:srgbClr val="002B4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3.gif"/><Relationship Id="rId4" Type="http://schemas.openxmlformats.org/officeDocument/2006/relationships/image" Target="../media/image4.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3.gif"/><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3.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3.gif"/><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3.gif"/><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3.gif"/><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3.gif"/><Relationship Id="rId4" Type="http://schemas.openxmlformats.org/officeDocument/2006/relationships/hyperlink" Target="mailto:dhharoot@ucsc.edu" TargetMode="External"/><Relationship Id="rId5" Type="http://schemas.openxmlformats.org/officeDocument/2006/relationships/hyperlink" Target="mailto:buoyant-drone-team-group@ucsc.edu" TargetMode="External"/><Relationship Id="rId6"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5"/>
          <p:cNvPicPr preferRelativeResize="0"/>
          <p:nvPr/>
        </p:nvPicPr>
        <p:blipFill>
          <a:blip r:embed="rId3">
            <a:alphaModFix/>
          </a:blip>
          <a:stretch>
            <a:fillRect/>
          </a:stretch>
        </p:blipFill>
        <p:spPr>
          <a:xfrm>
            <a:off x="0" y="5"/>
            <a:ext cx="9144000" cy="514349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Drones</a:t>
            </a:r>
            <a:endParaRPr sz="3600">
              <a:latin typeface="EB Garamond"/>
              <a:ea typeface="EB Garamond"/>
              <a:cs typeface="EB Garamond"/>
              <a:sym typeface="EB Garamond"/>
            </a:endParaRPr>
          </a:p>
        </p:txBody>
      </p:sp>
      <p:sp>
        <p:nvSpPr>
          <p:cNvPr id="143" name="Google Shape;143;p26"/>
          <p:cNvSpPr txBox="1"/>
          <p:nvPr>
            <p:ph idx="1" type="body"/>
          </p:nvPr>
        </p:nvSpPr>
        <p:spPr>
          <a:xfrm>
            <a:off x="628650" y="1555350"/>
            <a:ext cx="3943500" cy="2032800"/>
          </a:xfrm>
          <a:prstGeom prst="rect">
            <a:avLst/>
          </a:prstGeom>
          <a:noFill/>
          <a:ln>
            <a:noFill/>
          </a:ln>
        </p:spPr>
        <p:txBody>
          <a:bodyPr anchorCtr="0" anchor="t" bIns="34275" lIns="68575" spcFirstLastPara="1" rIns="68575" wrap="square" tIns="34275">
            <a:normAutofit/>
          </a:bodyPr>
          <a:lstStyle/>
          <a:p>
            <a:pPr indent="-203200" lvl="0" marL="342900" rtl="0" algn="l">
              <a:lnSpc>
                <a:spcPct val="90000"/>
              </a:lnSpc>
              <a:spcBef>
                <a:spcPts val="0"/>
              </a:spcBef>
              <a:spcAft>
                <a:spcPts val="0"/>
              </a:spcAft>
              <a:buClr>
                <a:schemeClr val="dk1"/>
              </a:buClr>
              <a:buSzPts val="2100"/>
              <a:buNone/>
            </a:pPr>
            <a:r>
              <a:rPr lang="en" sz="2800"/>
              <a:t>Advantages of Drones</a:t>
            </a:r>
            <a:endParaRPr sz="2800"/>
          </a:p>
          <a:p>
            <a:pPr indent="-406400" lvl="0" marL="457200" rtl="0" algn="l">
              <a:lnSpc>
                <a:spcPct val="90000"/>
              </a:lnSpc>
              <a:spcBef>
                <a:spcPts val="0"/>
              </a:spcBef>
              <a:spcAft>
                <a:spcPts val="0"/>
              </a:spcAft>
              <a:buSzPts val="2800"/>
              <a:buChar char="●"/>
            </a:pPr>
            <a:r>
              <a:rPr lang="en" sz="2800"/>
              <a:t>Speed</a:t>
            </a:r>
            <a:endParaRPr sz="2800"/>
          </a:p>
          <a:p>
            <a:pPr indent="-406400" lvl="0" marL="457200" rtl="0" algn="l">
              <a:lnSpc>
                <a:spcPct val="90000"/>
              </a:lnSpc>
              <a:spcBef>
                <a:spcPts val="0"/>
              </a:spcBef>
              <a:spcAft>
                <a:spcPts val="0"/>
              </a:spcAft>
              <a:buSzPts val="2800"/>
              <a:buChar char="●"/>
            </a:pPr>
            <a:r>
              <a:rPr lang="en" sz="2800"/>
              <a:t>Maneuverability</a:t>
            </a:r>
            <a:endParaRPr sz="2800"/>
          </a:p>
          <a:p>
            <a:pPr indent="-406400" lvl="0" marL="457200" rtl="0" algn="l">
              <a:lnSpc>
                <a:spcPct val="90000"/>
              </a:lnSpc>
              <a:spcBef>
                <a:spcPts val="0"/>
              </a:spcBef>
              <a:spcAft>
                <a:spcPts val="0"/>
              </a:spcAft>
              <a:buSzPts val="2800"/>
              <a:buChar char="●"/>
            </a:pPr>
            <a:r>
              <a:rPr lang="en" sz="2800"/>
              <a:t>Safety</a:t>
            </a:r>
            <a:endParaRPr sz="2800"/>
          </a:p>
          <a:p>
            <a:pPr indent="-406400" lvl="0" marL="457200" rtl="0" algn="l">
              <a:lnSpc>
                <a:spcPct val="90000"/>
              </a:lnSpc>
              <a:spcBef>
                <a:spcPts val="0"/>
              </a:spcBef>
              <a:spcAft>
                <a:spcPts val="0"/>
              </a:spcAft>
              <a:buSzPts val="2800"/>
              <a:buChar char="●"/>
            </a:pPr>
            <a:r>
              <a:rPr lang="en" sz="2800"/>
              <a:t>Customization</a:t>
            </a:r>
            <a:endParaRPr sz="2800"/>
          </a:p>
        </p:txBody>
      </p:sp>
      <p:pic>
        <p:nvPicPr>
          <p:cNvPr descr="A yellow banana with a cartoon character on it&#10;&#10;Description automatically generated with low confidence" id="144" name="Google Shape;144;p26"/>
          <p:cNvPicPr preferRelativeResize="0"/>
          <p:nvPr/>
        </p:nvPicPr>
        <p:blipFill rotWithShape="1">
          <a:blip r:embed="rId3">
            <a:alphaModFix/>
          </a:blip>
          <a:srcRect b="0" l="0" r="0" t="0"/>
          <a:stretch/>
        </p:blipFill>
        <p:spPr>
          <a:xfrm>
            <a:off x="0" y="4492765"/>
            <a:ext cx="545326" cy="688833"/>
          </a:xfrm>
          <a:prstGeom prst="rect">
            <a:avLst/>
          </a:prstGeom>
          <a:noFill/>
          <a:ln>
            <a:noFill/>
          </a:ln>
        </p:spPr>
      </p:pic>
      <p:pic>
        <p:nvPicPr>
          <p:cNvPr id="145" name="Google Shape;145;p26"/>
          <p:cNvPicPr preferRelativeResize="0"/>
          <p:nvPr/>
        </p:nvPicPr>
        <p:blipFill>
          <a:blip r:embed="rId4">
            <a:alphaModFix/>
          </a:blip>
          <a:stretch>
            <a:fillRect/>
          </a:stretch>
        </p:blipFill>
        <p:spPr>
          <a:xfrm>
            <a:off x="4572150" y="987942"/>
            <a:ext cx="4267050" cy="3200288"/>
          </a:xfrm>
          <a:prstGeom prst="rect">
            <a:avLst/>
          </a:prstGeom>
          <a:noFill/>
          <a:ln>
            <a:noFill/>
          </a:ln>
        </p:spPr>
      </p:pic>
      <p:sp>
        <p:nvSpPr>
          <p:cNvPr id="146" name="Google Shape;146;p26"/>
          <p:cNvSpPr txBox="1"/>
          <p:nvPr/>
        </p:nvSpPr>
        <p:spPr>
          <a:xfrm>
            <a:off x="3037875" y="4188225"/>
            <a:ext cx="7335600" cy="346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050">
                <a:highlight>
                  <a:schemeClr val="lt1"/>
                </a:highlight>
              </a:rPr>
              <a:t>“Drone Photography GIF” By Photojojo</a:t>
            </a:r>
            <a:endParaRPr>
              <a:highlight>
                <a:schemeClr val="lt1"/>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Problem</a:t>
            </a:r>
            <a:endParaRPr sz="3600">
              <a:latin typeface="EB Garamond"/>
              <a:ea typeface="EB Garamond"/>
              <a:cs typeface="EB Garamond"/>
              <a:sym typeface="EB Garamond"/>
            </a:endParaRPr>
          </a:p>
        </p:txBody>
      </p:sp>
      <p:sp>
        <p:nvSpPr>
          <p:cNvPr id="152" name="Google Shape;152;p27"/>
          <p:cNvSpPr txBox="1"/>
          <p:nvPr>
            <p:ph idx="1" type="body"/>
          </p:nvPr>
        </p:nvSpPr>
        <p:spPr>
          <a:xfrm>
            <a:off x="628650" y="1945200"/>
            <a:ext cx="3943500" cy="1253100"/>
          </a:xfrm>
          <a:prstGeom prst="rect">
            <a:avLst/>
          </a:prstGeom>
          <a:noFill/>
          <a:ln>
            <a:noFill/>
          </a:ln>
        </p:spPr>
        <p:txBody>
          <a:bodyPr anchorCtr="0" anchor="t" bIns="34275" lIns="68575" spcFirstLastPara="1" rIns="68575" wrap="square" tIns="34275">
            <a:normAutofit/>
          </a:bodyPr>
          <a:lstStyle/>
          <a:p>
            <a:pPr indent="-406400" lvl="0" marL="457200" rtl="0" algn="l">
              <a:lnSpc>
                <a:spcPct val="90000"/>
              </a:lnSpc>
              <a:spcBef>
                <a:spcPts val="0"/>
              </a:spcBef>
              <a:spcAft>
                <a:spcPts val="0"/>
              </a:spcAft>
              <a:buSzPts val="2800"/>
              <a:buChar char="●"/>
            </a:pPr>
            <a:r>
              <a:rPr lang="en" sz="2800"/>
              <a:t>Flight Time</a:t>
            </a:r>
            <a:endParaRPr sz="2800"/>
          </a:p>
          <a:p>
            <a:pPr indent="-406400" lvl="0" marL="457200" rtl="0" algn="l">
              <a:lnSpc>
                <a:spcPct val="90000"/>
              </a:lnSpc>
              <a:spcBef>
                <a:spcPts val="0"/>
              </a:spcBef>
              <a:spcAft>
                <a:spcPts val="0"/>
              </a:spcAft>
              <a:buSzPts val="2800"/>
              <a:buChar char="●"/>
            </a:pPr>
            <a:r>
              <a:rPr lang="en" sz="2800"/>
              <a:t>Sensor </a:t>
            </a:r>
            <a:r>
              <a:rPr lang="en" sz="2800"/>
              <a:t>Interference</a:t>
            </a:r>
            <a:endParaRPr sz="2800"/>
          </a:p>
          <a:p>
            <a:pPr indent="-406400" lvl="0" marL="457200" rtl="0" algn="l">
              <a:lnSpc>
                <a:spcPct val="90000"/>
              </a:lnSpc>
              <a:spcBef>
                <a:spcPts val="0"/>
              </a:spcBef>
              <a:spcAft>
                <a:spcPts val="0"/>
              </a:spcAft>
              <a:buSzPts val="2800"/>
              <a:buChar char="●"/>
            </a:pPr>
            <a:r>
              <a:rPr lang="en" sz="2800"/>
              <a:t>Lost Operator Hours</a:t>
            </a:r>
            <a:endParaRPr sz="2800"/>
          </a:p>
        </p:txBody>
      </p:sp>
      <p:pic>
        <p:nvPicPr>
          <p:cNvPr descr="A yellow banana with a cartoon character on it&#10;&#10;Description automatically generated with low confidence" id="153" name="Google Shape;153;p27"/>
          <p:cNvPicPr preferRelativeResize="0"/>
          <p:nvPr/>
        </p:nvPicPr>
        <p:blipFill rotWithShape="1">
          <a:blip r:embed="rId3">
            <a:alphaModFix/>
          </a:blip>
          <a:srcRect b="0" l="0" r="0" t="0"/>
          <a:stretch/>
        </p:blipFill>
        <p:spPr>
          <a:xfrm>
            <a:off x="0" y="4492765"/>
            <a:ext cx="545326" cy="688833"/>
          </a:xfrm>
          <a:prstGeom prst="rect">
            <a:avLst/>
          </a:prstGeom>
          <a:noFill/>
          <a:ln>
            <a:noFill/>
          </a:ln>
        </p:spPr>
      </p:pic>
      <p:pic>
        <p:nvPicPr>
          <p:cNvPr id="154" name="Google Shape;154;p27"/>
          <p:cNvPicPr preferRelativeResize="0"/>
          <p:nvPr/>
        </p:nvPicPr>
        <p:blipFill>
          <a:blip r:embed="rId4">
            <a:alphaModFix/>
          </a:blip>
          <a:stretch>
            <a:fillRect/>
          </a:stretch>
        </p:blipFill>
        <p:spPr>
          <a:xfrm>
            <a:off x="4674075" y="1247608"/>
            <a:ext cx="4267051" cy="2648286"/>
          </a:xfrm>
          <a:prstGeom prst="rect">
            <a:avLst/>
          </a:prstGeom>
          <a:noFill/>
          <a:ln>
            <a:noFill/>
          </a:ln>
        </p:spPr>
      </p:pic>
      <p:sp>
        <p:nvSpPr>
          <p:cNvPr id="155" name="Google Shape;155;p27"/>
          <p:cNvSpPr txBox="1"/>
          <p:nvPr/>
        </p:nvSpPr>
        <p:spPr>
          <a:xfrm>
            <a:off x="4912200" y="3986700"/>
            <a:ext cx="3790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DJI Matrice 600 pro flight time from DJI.com</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Solution‒The Barone</a:t>
            </a:r>
            <a:endParaRPr sz="3600">
              <a:latin typeface="EB Garamond"/>
              <a:ea typeface="EB Garamond"/>
              <a:cs typeface="EB Garamond"/>
              <a:sym typeface="EB Garamond"/>
            </a:endParaRPr>
          </a:p>
        </p:txBody>
      </p:sp>
      <p:sp>
        <p:nvSpPr>
          <p:cNvPr id="161" name="Google Shape;161;p28"/>
          <p:cNvSpPr txBox="1"/>
          <p:nvPr>
            <p:ph idx="1" type="body"/>
          </p:nvPr>
        </p:nvSpPr>
        <p:spPr>
          <a:xfrm>
            <a:off x="4748650" y="1555800"/>
            <a:ext cx="4135500" cy="2031900"/>
          </a:xfrm>
          <a:prstGeom prst="rect">
            <a:avLst/>
          </a:prstGeom>
          <a:noFill/>
          <a:ln>
            <a:noFill/>
          </a:ln>
        </p:spPr>
        <p:txBody>
          <a:bodyPr anchorCtr="0" anchor="t" bIns="34275" lIns="68575" spcFirstLastPara="1" rIns="68575" wrap="square" tIns="34275">
            <a:normAutofit/>
          </a:bodyPr>
          <a:lstStyle/>
          <a:p>
            <a:pPr indent="-406400" lvl="0" marL="457200" rtl="0" algn="l">
              <a:spcBef>
                <a:spcPts val="0"/>
              </a:spcBef>
              <a:spcAft>
                <a:spcPts val="0"/>
              </a:spcAft>
              <a:buSzPts val="2800"/>
              <a:buChar char="●"/>
            </a:pPr>
            <a:r>
              <a:rPr lang="en" sz="2800"/>
              <a:t>Extends Flight Time</a:t>
            </a:r>
            <a:endParaRPr sz="2800"/>
          </a:p>
          <a:p>
            <a:pPr indent="-406400" lvl="0" marL="457200" rtl="0" algn="l">
              <a:lnSpc>
                <a:spcPct val="90000"/>
              </a:lnSpc>
              <a:spcBef>
                <a:spcPts val="0"/>
              </a:spcBef>
              <a:spcAft>
                <a:spcPts val="0"/>
              </a:spcAft>
              <a:buSzPts val="2800"/>
              <a:buChar char="●"/>
            </a:pPr>
            <a:r>
              <a:rPr lang="en" sz="2800"/>
              <a:t>Reduces Payload Interference</a:t>
            </a:r>
            <a:endParaRPr sz="2800"/>
          </a:p>
          <a:p>
            <a:pPr indent="-406400" lvl="0" marL="457200" rtl="0" algn="l">
              <a:lnSpc>
                <a:spcPct val="90000"/>
              </a:lnSpc>
              <a:spcBef>
                <a:spcPts val="0"/>
              </a:spcBef>
              <a:spcAft>
                <a:spcPts val="0"/>
              </a:spcAft>
              <a:buSzPts val="2800"/>
              <a:buChar char="●"/>
            </a:pPr>
            <a:r>
              <a:rPr lang="en" sz="2800"/>
              <a:t>Custom Propulsion System</a:t>
            </a:r>
            <a:endParaRPr sz="2800"/>
          </a:p>
        </p:txBody>
      </p:sp>
      <p:pic>
        <p:nvPicPr>
          <p:cNvPr id="162" name="Google Shape;162;p28"/>
          <p:cNvPicPr preferRelativeResize="0"/>
          <p:nvPr/>
        </p:nvPicPr>
        <p:blipFill>
          <a:blip r:embed="rId3">
            <a:alphaModFix/>
          </a:blip>
          <a:stretch>
            <a:fillRect/>
          </a:stretch>
        </p:blipFill>
        <p:spPr>
          <a:xfrm>
            <a:off x="590263" y="1663975"/>
            <a:ext cx="3924374" cy="1542900"/>
          </a:xfrm>
          <a:prstGeom prst="rect">
            <a:avLst/>
          </a:prstGeom>
          <a:noFill/>
          <a:ln>
            <a:noFill/>
          </a:ln>
        </p:spPr>
      </p:pic>
      <p:pic>
        <p:nvPicPr>
          <p:cNvPr descr="A yellow banana with a cartoon character on it&#10;&#10;Description automatically generated with low confidence" id="163" name="Google Shape;163;p28"/>
          <p:cNvPicPr preferRelativeResize="0"/>
          <p:nvPr/>
        </p:nvPicPr>
        <p:blipFill rotWithShape="1">
          <a:blip r:embed="rId4">
            <a:alphaModFix/>
          </a:blip>
          <a:srcRect b="0" l="0" r="0" t="0"/>
          <a:stretch/>
        </p:blipFill>
        <p:spPr>
          <a:xfrm>
            <a:off x="0" y="4492765"/>
            <a:ext cx="545326" cy="688833"/>
          </a:xfrm>
          <a:prstGeom prst="rect">
            <a:avLst/>
          </a:prstGeom>
          <a:noFill/>
          <a:ln>
            <a:noFill/>
          </a:ln>
        </p:spPr>
      </p:pic>
      <p:sp>
        <p:nvSpPr>
          <p:cNvPr id="164" name="Google Shape;164;p28"/>
          <p:cNvSpPr txBox="1"/>
          <p:nvPr/>
        </p:nvSpPr>
        <p:spPr>
          <a:xfrm>
            <a:off x="1514550" y="3321025"/>
            <a:ext cx="2286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1500"/>
              <a:t>The Barone</a:t>
            </a:r>
            <a:r>
              <a:rPr lang="en" sz="1500"/>
              <a:t> CAD Design</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Features</a:t>
            </a:r>
            <a:endParaRPr sz="3600">
              <a:latin typeface="EB Garamond"/>
              <a:ea typeface="EB Garamond"/>
              <a:cs typeface="EB Garamond"/>
              <a:sym typeface="EB Garamond"/>
            </a:endParaRPr>
          </a:p>
        </p:txBody>
      </p:sp>
      <p:sp>
        <p:nvSpPr>
          <p:cNvPr id="170" name="Google Shape;170;p29"/>
          <p:cNvSpPr txBox="1"/>
          <p:nvPr>
            <p:ph idx="1" type="body"/>
          </p:nvPr>
        </p:nvSpPr>
        <p:spPr>
          <a:xfrm>
            <a:off x="628650" y="1369225"/>
            <a:ext cx="3943500" cy="2478300"/>
          </a:xfrm>
          <a:prstGeom prst="rect">
            <a:avLst/>
          </a:prstGeom>
          <a:noFill/>
          <a:ln>
            <a:noFill/>
          </a:ln>
        </p:spPr>
        <p:txBody>
          <a:bodyPr anchorCtr="0" anchor="t" bIns="34275" lIns="68575" spcFirstLastPara="1" rIns="68575" wrap="square" tIns="34275">
            <a:normAutofit/>
          </a:bodyPr>
          <a:lstStyle/>
          <a:p>
            <a:pPr indent="-406400" lvl="0" marL="457200" rtl="0" algn="l">
              <a:lnSpc>
                <a:spcPct val="90000"/>
              </a:lnSpc>
              <a:spcBef>
                <a:spcPts val="0"/>
              </a:spcBef>
              <a:spcAft>
                <a:spcPts val="0"/>
              </a:spcAft>
              <a:buSzPts val="2800"/>
              <a:buChar char="●"/>
            </a:pPr>
            <a:r>
              <a:rPr lang="en" sz="2800"/>
              <a:t>Flight Time of </a:t>
            </a:r>
            <a:endParaRPr sz="2800"/>
          </a:p>
          <a:p>
            <a:pPr indent="0" lvl="0" marL="457200" rtl="0" algn="l">
              <a:lnSpc>
                <a:spcPct val="90000"/>
              </a:lnSpc>
              <a:spcBef>
                <a:spcPts val="0"/>
              </a:spcBef>
              <a:spcAft>
                <a:spcPts val="0"/>
              </a:spcAft>
              <a:buNone/>
            </a:pPr>
            <a:r>
              <a:rPr lang="en" sz="2800"/>
              <a:t>40-100 Minutes</a:t>
            </a:r>
            <a:endParaRPr sz="2800"/>
          </a:p>
          <a:p>
            <a:pPr indent="-406400" lvl="0" marL="457200" rtl="0" algn="l">
              <a:lnSpc>
                <a:spcPct val="90000"/>
              </a:lnSpc>
              <a:spcBef>
                <a:spcPts val="0"/>
              </a:spcBef>
              <a:spcAft>
                <a:spcPts val="0"/>
              </a:spcAft>
              <a:buSzPts val="2800"/>
              <a:buChar char="●"/>
            </a:pPr>
            <a:r>
              <a:rPr lang="en" sz="2800"/>
              <a:t>Tilt Stability</a:t>
            </a:r>
            <a:endParaRPr sz="2800"/>
          </a:p>
          <a:p>
            <a:pPr indent="-406400" lvl="0" marL="457200" rtl="0" algn="l">
              <a:lnSpc>
                <a:spcPct val="90000"/>
              </a:lnSpc>
              <a:spcBef>
                <a:spcPts val="0"/>
              </a:spcBef>
              <a:spcAft>
                <a:spcPts val="0"/>
              </a:spcAft>
              <a:buSzPts val="2800"/>
              <a:buChar char="●"/>
            </a:pPr>
            <a:r>
              <a:rPr lang="en" sz="2800"/>
              <a:t>Terrain Tracking</a:t>
            </a:r>
            <a:endParaRPr sz="2800"/>
          </a:p>
          <a:p>
            <a:pPr indent="-406400" lvl="0" marL="457200" rtl="0" algn="l">
              <a:lnSpc>
                <a:spcPct val="90000"/>
              </a:lnSpc>
              <a:spcBef>
                <a:spcPts val="0"/>
              </a:spcBef>
              <a:spcAft>
                <a:spcPts val="0"/>
              </a:spcAft>
              <a:buSzPts val="2800"/>
              <a:buChar char="●"/>
            </a:pPr>
            <a:r>
              <a:rPr lang="en" sz="2800"/>
              <a:t>Remote Control</a:t>
            </a:r>
            <a:endParaRPr sz="2800"/>
          </a:p>
          <a:p>
            <a:pPr indent="-406400" lvl="0" marL="457200" rtl="0" algn="l">
              <a:lnSpc>
                <a:spcPct val="90000"/>
              </a:lnSpc>
              <a:spcBef>
                <a:spcPts val="0"/>
              </a:spcBef>
              <a:spcAft>
                <a:spcPts val="0"/>
              </a:spcAft>
              <a:buSzPts val="2800"/>
              <a:buChar char="●"/>
            </a:pPr>
            <a:r>
              <a:rPr lang="en" sz="2800"/>
              <a:t>Autonomous Control</a:t>
            </a:r>
            <a:endParaRPr sz="2800"/>
          </a:p>
        </p:txBody>
      </p:sp>
      <p:pic>
        <p:nvPicPr>
          <p:cNvPr descr="A yellow banana with a cartoon character on it&#10;&#10;Description automatically generated with low confidence" id="171" name="Google Shape;171;p29"/>
          <p:cNvPicPr preferRelativeResize="0"/>
          <p:nvPr/>
        </p:nvPicPr>
        <p:blipFill rotWithShape="1">
          <a:blip r:embed="rId3">
            <a:alphaModFix/>
          </a:blip>
          <a:srcRect b="0" l="0" r="0" t="0"/>
          <a:stretch/>
        </p:blipFill>
        <p:spPr>
          <a:xfrm>
            <a:off x="0" y="4492765"/>
            <a:ext cx="545326" cy="688833"/>
          </a:xfrm>
          <a:prstGeom prst="rect">
            <a:avLst/>
          </a:prstGeom>
          <a:noFill/>
          <a:ln>
            <a:noFill/>
          </a:ln>
        </p:spPr>
      </p:pic>
      <p:pic>
        <p:nvPicPr>
          <p:cNvPr id="172" name="Google Shape;172;p29"/>
          <p:cNvPicPr preferRelativeResize="0"/>
          <p:nvPr/>
        </p:nvPicPr>
        <p:blipFill rotWithShape="1">
          <a:blip r:embed="rId4">
            <a:alphaModFix/>
          </a:blip>
          <a:srcRect b="12661" l="28000" r="0" t="13209"/>
          <a:stretch/>
        </p:blipFill>
        <p:spPr>
          <a:xfrm>
            <a:off x="4639450" y="1326875"/>
            <a:ext cx="3991373" cy="2311400"/>
          </a:xfrm>
          <a:prstGeom prst="rect">
            <a:avLst/>
          </a:prstGeom>
          <a:noFill/>
          <a:ln>
            <a:noFill/>
          </a:ln>
        </p:spPr>
      </p:pic>
      <p:sp>
        <p:nvSpPr>
          <p:cNvPr id="173" name="Google Shape;173;p29"/>
          <p:cNvSpPr txBox="1"/>
          <p:nvPr/>
        </p:nvSpPr>
        <p:spPr>
          <a:xfrm>
            <a:off x="5507597" y="3697100"/>
            <a:ext cx="225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Barone In Vrep Simulation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0"/>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Strategic</a:t>
            </a:r>
            <a:r>
              <a:rPr lang="en" sz="3600">
                <a:latin typeface="EB Garamond"/>
                <a:ea typeface="EB Garamond"/>
                <a:cs typeface="EB Garamond"/>
                <a:sym typeface="EB Garamond"/>
              </a:rPr>
              <a:t> Partner</a:t>
            </a:r>
            <a:endParaRPr sz="3600">
              <a:latin typeface="EB Garamond"/>
              <a:ea typeface="EB Garamond"/>
              <a:cs typeface="EB Garamond"/>
              <a:sym typeface="EB Garamond"/>
            </a:endParaRPr>
          </a:p>
        </p:txBody>
      </p:sp>
      <p:sp>
        <p:nvSpPr>
          <p:cNvPr id="179" name="Google Shape;179;p30"/>
          <p:cNvSpPr txBox="1"/>
          <p:nvPr>
            <p:ph idx="1" type="body"/>
          </p:nvPr>
        </p:nvSpPr>
        <p:spPr>
          <a:xfrm>
            <a:off x="4677700" y="1463000"/>
            <a:ext cx="4203000" cy="2086500"/>
          </a:xfrm>
          <a:prstGeom prst="rect">
            <a:avLst/>
          </a:prstGeom>
          <a:noFill/>
          <a:ln>
            <a:noFill/>
          </a:ln>
        </p:spPr>
        <p:txBody>
          <a:bodyPr anchorCtr="0" anchor="t" bIns="34275" lIns="68575" spcFirstLastPara="1" rIns="68575" wrap="square" tIns="34275">
            <a:normAutofit/>
          </a:bodyPr>
          <a:lstStyle/>
          <a:p>
            <a:pPr indent="-406400" lvl="0" marL="457200" rtl="0" algn="l">
              <a:lnSpc>
                <a:spcPct val="90000"/>
              </a:lnSpc>
              <a:spcBef>
                <a:spcPts val="0"/>
              </a:spcBef>
              <a:spcAft>
                <a:spcPts val="0"/>
              </a:spcAft>
              <a:buSzPts val="2800"/>
              <a:buChar char="●"/>
            </a:pPr>
            <a:r>
              <a:rPr lang="en" sz="2800"/>
              <a:t>Magnetometer Payload</a:t>
            </a:r>
            <a:endParaRPr sz="2800"/>
          </a:p>
          <a:p>
            <a:pPr indent="-406400" lvl="0" marL="457200" rtl="0" algn="l">
              <a:lnSpc>
                <a:spcPct val="90000"/>
              </a:lnSpc>
              <a:spcBef>
                <a:spcPts val="0"/>
              </a:spcBef>
              <a:spcAft>
                <a:spcPts val="0"/>
              </a:spcAft>
              <a:buSzPts val="2800"/>
              <a:buChar char="●"/>
            </a:pPr>
            <a:r>
              <a:rPr lang="en" sz="2800"/>
              <a:t>Finds Underground Anomalies </a:t>
            </a:r>
            <a:endParaRPr sz="2800"/>
          </a:p>
          <a:p>
            <a:pPr indent="-406400" lvl="0" marL="457200" rtl="0" algn="l">
              <a:spcBef>
                <a:spcPts val="0"/>
              </a:spcBef>
              <a:spcAft>
                <a:spcPts val="0"/>
              </a:spcAft>
              <a:buSzPts val="2800"/>
              <a:buChar char="●"/>
            </a:pPr>
            <a:r>
              <a:rPr lang="en" sz="2800"/>
              <a:t>For Data Collection</a:t>
            </a:r>
            <a:endParaRPr sz="2800"/>
          </a:p>
        </p:txBody>
      </p:sp>
      <p:pic>
        <p:nvPicPr>
          <p:cNvPr descr="A yellow banana with a cartoon character on it&#10;&#10;Description automatically generated with low confidence" id="180" name="Google Shape;180;p30"/>
          <p:cNvPicPr preferRelativeResize="0"/>
          <p:nvPr/>
        </p:nvPicPr>
        <p:blipFill rotWithShape="1">
          <a:blip r:embed="rId3">
            <a:alphaModFix/>
          </a:blip>
          <a:srcRect b="0" l="0" r="0" t="0"/>
          <a:stretch/>
        </p:blipFill>
        <p:spPr>
          <a:xfrm>
            <a:off x="0" y="4492765"/>
            <a:ext cx="545326" cy="688833"/>
          </a:xfrm>
          <a:prstGeom prst="rect">
            <a:avLst/>
          </a:prstGeom>
          <a:noFill/>
          <a:ln>
            <a:noFill/>
          </a:ln>
        </p:spPr>
      </p:pic>
      <p:pic>
        <p:nvPicPr>
          <p:cNvPr id="181" name="Google Shape;181;p30"/>
          <p:cNvPicPr preferRelativeResize="0"/>
          <p:nvPr/>
        </p:nvPicPr>
        <p:blipFill>
          <a:blip r:embed="rId4">
            <a:alphaModFix/>
          </a:blip>
          <a:stretch>
            <a:fillRect/>
          </a:stretch>
        </p:blipFill>
        <p:spPr>
          <a:xfrm>
            <a:off x="731600" y="1920350"/>
            <a:ext cx="3177800" cy="1171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1"/>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Reaching Clients</a:t>
            </a:r>
            <a:endParaRPr sz="3600">
              <a:latin typeface="EB Garamond"/>
              <a:ea typeface="EB Garamond"/>
              <a:cs typeface="EB Garamond"/>
              <a:sym typeface="EB Garamond"/>
            </a:endParaRPr>
          </a:p>
        </p:txBody>
      </p:sp>
      <p:pic>
        <p:nvPicPr>
          <p:cNvPr descr="A yellow banana with a cartoon character on it&#10;&#10;Description automatically generated with low confidence" id="187" name="Google Shape;187;p31"/>
          <p:cNvPicPr preferRelativeResize="0"/>
          <p:nvPr/>
        </p:nvPicPr>
        <p:blipFill rotWithShape="1">
          <a:blip r:embed="rId3">
            <a:alphaModFix/>
          </a:blip>
          <a:srcRect b="0" l="0" r="0" t="0"/>
          <a:stretch/>
        </p:blipFill>
        <p:spPr>
          <a:xfrm>
            <a:off x="0" y="4492765"/>
            <a:ext cx="545326" cy="688833"/>
          </a:xfrm>
          <a:prstGeom prst="rect">
            <a:avLst/>
          </a:prstGeom>
          <a:noFill/>
          <a:ln>
            <a:noFill/>
          </a:ln>
        </p:spPr>
      </p:pic>
      <p:pic>
        <p:nvPicPr>
          <p:cNvPr id="188" name="Google Shape;188;p31"/>
          <p:cNvPicPr preferRelativeResize="0"/>
          <p:nvPr/>
        </p:nvPicPr>
        <p:blipFill rotWithShape="1">
          <a:blip r:embed="rId4">
            <a:alphaModFix/>
          </a:blip>
          <a:srcRect b="0" l="5387" r="14084" t="0"/>
          <a:stretch/>
        </p:blipFill>
        <p:spPr>
          <a:xfrm>
            <a:off x="1012863" y="1491763"/>
            <a:ext cx="7118275" cy="21599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descr="A yellow banana with a cartoon character on it&#10;&#10;Description automatically generated with low confidence" id="193" name="Google Shape;193;p32"/>
          <p:cNvPicPr preferRelativeResize="0"/>
          <p:nvPr/>
        </p:nvPicPr>
        <p:blipFill rotWithShape="1">
          <a:blip r:embed="rId3">
            <a:alphaModFix/>
          </a:blip>
          <a:srcRect b="0" l="0" r="0" t="0"/>
          <a:stretch/>
        </p:blipFill>
        <p:spPr>
          <a:xfrm>
            <a:off x="0" y="4492765"/>
            <a:ext cx="545326" cy="688833"/>
          </a:xfrm>
          <a:prstGeom prst="rect">
            <a:avLst/>
          </a:prstGeom>
          <a:noFill/>
          <a:ln>
            <a:noFill/>
          </a:ln>
        </p:spPr>
      </p:pic>
      <p:sp>
        <p:nvSpPr>
          <p:cNvPr id="194" name="Google Shape;194;p32"/>
          <p:cNvSpPr txBox="1"/>
          <p:nvPr/>
        </p:nvSpPr>
        <p:spPr>
          <a:xfrm>
            <a:off x="1694850" y="2552000"/>
            <a:ext cx="5754300" cy="169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Contact us</a:t>
            </a:r>
            <a:endParaRPr/>
          </a:p>
          <a:p>
            <a:pPr indent="0" lvl="0" marL="0" rtl="0" algn="ctr">
              <a:spcBef>
                <a:spcPts val="0"/>
              </a:spcBef>
              <a:spcAft>
                <a:spcPts val="0"/>
              </a:spcAft>
              <a:buNone/>
            </a:pPr>
            <a:r>
              <a:t/>
            </a:r>
            <a:endParaRPr/>
          </a:p>
          <a:p>
            <a:pPr indent="0" lvl="0" marL="0" rtl="0" algn="l">
              <a:spcBef>
                <a:spcPts val="0"/>
              </a:spcBef>
              <a:spcAft>
                <a:spcPts val="0"/>
              </a:spcAft>
              <a:buNone/>
            </a:pPr>
            <a:r>
              <a:rPr lang="en"/>
              <a:t>Team Lead:</a:t>
            </a:r>
            <a:r>
              <a:rPr lang="en" u="sng">
                <a:solidFill>
                  <a:schemeClr val="hlink"/>
                </a:solidFill>
                <a:hlinkClick r:id="rId4"/>
              </a:rPr>
              <a:t>dhharoot@ucsc.edu</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Project email:</a:t>
            </a:r>
            <a:r>
              <a:rPr lang="en" u="sng">
                <a:solidFill>
                  <a:schemeClr val="hlink"/>
                </a:solidFill>
                <a:hlinkClick r:id="rId5"/>
              </a:rPr>
              <a:t>buoyant-drone-team-group@ucsc.edu</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195" name="Google Shape;195;p32"/>
          <p:cNvPicPr preferRelativeResize="0"/>
          <p:nvPr/>
        </p:nvPicPr>
        <p:blipFill>
          <a:blip r:embed="rId6">
            <a:alphaModFix/>
          </a:blip>
          <a:stretch>
            <a:fillRect/>
          </a:stretch>
        </p:blipFill>
        <p:spPr>
          <a:xfrm>
            <a:off x="1957388" y="648100"/>
            <a:ext cx="5229225" cy="1809750"/>
          </a:xfrm>
          <a:prstGeom prst="rect">
            <a:avLst/>
          </a:prstGeom>
          <a:noFill/>
          <a:ln>
            <a:noFill/>
          </a:ln>
        </p:spPr>
      </p:pic>
      <p:sp>
        <p:nvSpPr>
          <p:cNvPr id="196" name="Google Shape;196;p32"/>
          <p:cNvSpPr txBox="1"/>
          <p:nvPr/>
        </p:nvSpPr>
        <p:spPr>
          <a:xfrm>
            <a:off x="2256925" y="1831275"/>
            <a:ext cx="3233400" cy="3849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300">
                <a:latin typeface="Pacifico"/>
                <a:ea typeface="Pacifico"/>
                <a:cs typeface="Pacifico"/>
                <a:sym typeface="Pacifico"/>
              </a:rPr>
              <a:t>Engineering </a:t>
            </a:r>
            <a:r>
              <a:rPr i="1" lang="en" sz="1300">
                <a:latin typeface="Pacifico"/>
                <a:ea typeface="Pacifico"/>
                <a:cs typeface="Pacifico"/>
                <a:sym typeface="Pacifico"/>
              </a:rPr>
              <a:t>Extended Flight Time Drones</a:t>
            </a:r>
            <a:endParaRPr i="1" sz="1300">
              <a:latin typeface="Pacifico"/>
              <a:ea typeface="Pacifico"/>
              <a:cs typeface="Pacifico"/>
              <a:sym typeface="Pacifico"/>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10">
      <a:dk1>
        <a:srgbClr val="000000"/>
      </a:dk1>
      <a:lt1>
        <a:srgbClr val="FFFFFF"/>
      </a:lt1>
      <a:dk2>
        <a:srgbClr val="44546A"/>
      </a:dk2>
      <a:lt2>
        <a:srgbClr val="E7E6E6"/>
      </a:lt2>
      <a:accent1>
        <a:srgbClr val="003B6A"/>
      </a:accent1>
      <a:accent2>
        <a:srgbClr val="FDC701"/>
      </a:accent2>
      <a:accent3>
        <a:srgbClr val="0069AD"/>
      </a:accent3>
      <a:accent4>
        <a:srgbClr val="13A5DC"/>
      </a:accent4>
      <a:accent5>
        <a:srgbClr val="007888"/>
      </a:accent5>
      <a:accent6>
        <a:srgbClr val="FF9F15"/>
      </a:accent6>
      <a:hlink>
        <a:srgbClr val="FFC003"/>
      </a:hlink>
      <a:folHlink>
        <a:srgbClr val="DA20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